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878" y="2450083"/>
            <a:ext cx="8352244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878" y="2450083"/>
            <a:ext cx="8352244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878" y="2450083"/>
            <a:ext cx="8352244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3774" y="6004485"/>
            <a:ext cx="730547" cy="5548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878" y="2450083"/>
            <a:ext cx="835224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8392" y="2101089"/>
            <a:ext cx="68351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vst.d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hyperlink" Target="http://www.naturerhverv.dk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74394"/>
            <a:ext cx="9143048" cy="5126355"/>
            <a:chOff x="0" y="22858"/>
            <a:chExt cx="12190730" cy="6835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8"/>
              <a:ext cx="12190476" cy="68351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705855"/>
              <a:ext cx="12190730" cy="1152525"/>
            </a:xfrm>
            <a:custGeom>
              <a:avLst/>
              <a:gdLst/>
              <a:ahLst/>
              <a:cxnLst/>
              <a:rect l="l" t="t" r="r" b="b"/>
              <a:pathLst>
                <a:path w="12190730" h="1152525">
                  <a:moveTo>
                    <a:pt x="12190476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12190476" y="1152144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7637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" y="6202679"/>
              <a:ext cx="2598420" cy="1905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3639" y="2473033"/>
            <a:ext cx="6635591" cy="973183"/>
          </a:xfrm>
          <a:prstGeom prst="rect">
            <a:avLst/>
          </a:prstGeom>
        </p:spPr>
        <p:txBody>
          <a:bodyPr vert="horz" wrap="square" lIns="0" tIns="74771" rIns="0" bIns="0" rtlCol="0">
            <a:spAutoFit/>
          </a:bodyPr>
          <a:lstStyle/>
          <a:p>
            <a:pPr marL="9525" marR="3810">
              <a:lnSpc>
                <a:spcPts val="3488"/>
              </a:lnSpc>
              <a:spcBef>
                <a:spcPts val="589"/>
              </a:spcBef>
            </a:pPr>
            <a:r>
              <a:rPr dirty="0"/>
              <a:t>Organic</a:t>
            </a:r>
            <a:r>
              <a:rPr spc="-4" dirty="0"/>
              <a:t> </a:t>
            </a:r>
            <a:r>
              <a:rPr dirty="0"/>
              <a:t>farming</a:t>
            </a:r>
            <a:r>
              <a:rPr spc="-19" dirty="0"/>
              <a:t> </a:t>
            </a:r>
            <a:r>
              <a:rPr dirty="0"/>
              <a:t>and</a:t>
            </a:r>
            <a:r>
              <a:rPr spc="-4" dirty="0"/>
              <a:t> </a:t>
            </a:r>
            <a:r>
              <a:rPr dirty="0"/>
              <a:t>food</a:t>
            </a:r>
            <a:r>
              <a:rPr spc="-15" dirty="0"/>
              <a:t> </a:t>
            </a:r>
            <a:r>
              <a:rPr spc="-4" dirty="0"/>
              <a:t>market </a:t>
            </a:r>
            <a:r>
              <a:rPr spc="-907" dirty="0"/>
              <a:t> </a:t>
            </a:r>
            <a:r>
              <a:rPr dirty="0"/>
              <a:t>in</a:t>
            </a:r>
            <a:r>
              <a:rPr spc="-4" dirty="0"/>
              <a:t> </a:t>
            </a:r>
            <a:r>
              <a:rPr dirty="0"/>
              <a:t>Denmark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3639" y="3985698"/>
            <a:ext cx="4827746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26" dirty="0">
                <a:solidFill>
                  <a:srgbClr val="FFFFFF"/>
                </a:solidFill>
                <a:latin typeface="Arial"/>
                <a:cs typeface="Arial"/>
              </a:rPr>
              <a:t>Mr.</a:t>
            </a:r>
            <a:r>
              <a:rPr sz="1350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Ejvind</a:t>
            </a: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Pedersen, Manager</a:t>
            </a:r>
            <a:endParaRPr sz="1350">
              <a:latin typeface="Arial"/>
              <a:cs typeface="Arial"/>
            </a:endParaRPr>
          </a:p>
          <a:p>
            <a:pPr marL="9525" marR="3810">
              <a:spcBef>
                <a:spcPts val="4"/>
              </a:spcBef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Organic Food and Farming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Danish Agriculture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Food Council </a:t>
            </a:r>
            <a:r>
              <a:rPr sz="1350" spc="-3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Copenhagen,</a:t>
            </a:r>
            <a:r>
              <a:rPr sz="1350" spc="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781" y="1105375"/>
            <a:ext cx="3490913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950" dirty="0">
                <a:solidFill>
                  <a:srgbClr val="076370"/>
                </a:solidFill>
              </a:rPr>
              <a:t>Farming</a:t>
            </a:r>
            <a:r>
              <a:rPr sz="1950" spc="-15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and</a:t>
            </a:r>
            <a:r>
              <a:rPr sz="1950" spc="-30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production</a:t>
            </a:r>
            <a:r>
              <a:rPr sz="1950" spc="-3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2017</a:t>
            </a:r>
            <a:endParaRPr sz="1950"/>
          </a:p>
        </p:txBody>
      </p:sp>
      <p:sp>
        <p:nvSpPr>
          <p:cNvPr id="4" name="object 4"/>
          <p:cNvSpPr txBox="1"/>
          <p:nvPr/>
        </p:nvSpPr>
        <p:spPr>
          <a:xfrm>
            <a:off x="397840" y="1993011"/>
            <a:ext cx="3768090" cy="29662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Farming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200">
              <a:latin typeface="Arial"/>
              <a:cs typeface="Arial"/>
            </a:endParaRPr>
          </a:p>
          <a:p>
            <a:pPr marL="224314" indent="-215265">
              <a:lnSpc>
                <a:spcPts val="1571"/>
              </a:lnSpc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8.8%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of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all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farms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are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authorized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endParaRPr sz="1350">
              <a:latin typeface="Arial"/>
              <a:cs typeface="Arial"/>
            </a:endParaRPr>
          </a:p>
          <a:p>
            <a:pPr marL="224314">
              <a:lnSpc>
                <a:spcPts val="1571"/>
              </a:lnSpc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(3,500</a:t>
            </a:r>
            <a:r>
              <a:rPr sz="1350" spc="-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farms)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224314" marR="148114" indent="-215265">
              <a:lnSpc>
                <a:spcPts val="1523"/>
              </a:lnSpc>
              <a:spcBef>
                <a:spcPts val="1335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9.2% of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all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agricultural</a:t>
            </a:r>
            <a:r>
              <a:rPr sz="135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farm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land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is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cultivated </a:t>
            </a:r>
            <a:r>
              <a:rPr sz="1350" spc="-363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organically</a:t>
            </a:r>
            <a:r>
              <a:rPr sz="135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(245,159</a:t>
            </a:r>
            <a:r>
              <a:rPr sz="135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hectares)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76370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224314" marR="3810" indent="-215265">
              <a:lnSpc>
                <a:spcPts val="1523"/>
              </a:lnSpc>
              <a:spcBef>
                <a:spcPts val="1304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The</a:t>
            </a:r>
            <a:r>
              <a:rPr sz="1350" spc="-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average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size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of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an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farm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is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73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ha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– </a:t>
            </a:r>
            <a:r>
              <a:rPr sz="1350" spc="-363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compared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076370"/>
                </a:solidFill>
                <a:latin typeface="Arial"/>
                <a:cs typeface="Arial"/>
              </a:rPr>
              <a:t>with</a:t>
            </a:r>
            <a:r>
              <a:rPr sz="1350" spc="3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68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ha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for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conventional</a:t>
            </a:r>
            <a:r>
              <a:rPr sz="135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farm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  <a:buClr>
                <a:srgbClr val="076370"/>
              </a:buClr>
              <a:buFont typeface="Arial"/>
              <a:buChar char="•"/>
            </a:pPr>
            <a:endParaRPr sz="1163">
              <a:latin typeface="Arial"/>
              <a:cs typeface="Arial"/>
            </a:endParaRPr>
          </a:p>
          <a:p>
            <a:pPr marL="224314" indent="-215265">
              <a:lnSpc>
                <a:spcPts val="1571"/>
              </a:lnSpc>
              <a:buChar char="•"/>
              <a:tabLst>
                <a:tab pos="224314" algn="l"/>
                <a:tab pos="224790" algn="l"/>
              </a:tabLst>
            </a:pP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The</a:t>
            </a:r>
            <a:r>
              <a:rPr sz="1350" spc="-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dairy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sector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is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the</a:t>
            </a:r>
            <a:r>
              <a:rPr sz="1350" spc="-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‘driver’</a:t>
            </a:r>
            <a:r>
              <a:rPr sz="1350" spc="-4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for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the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organic</a:t>
            </a:r>
            <a:endParaRPr sz="1350">
              <a:latin typeface="Arial"/>
              <a:cs typeface="Arial"/>
            </a:endParaRPr>
          </a:p>
          <a:p>
            <a:pPr marL="224314">
              <a:lnSpc>
                <a:spcPts val="1571"/>
              </a:lnSpc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development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8838" y="1885950"/>
            <a:ext cx="4083939" cy="3063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3048" cy="51435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6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246376"/>
              <a:ext cx="12190730" cy="3459479"/>
            </a:xfrm>
            <a:custGeom>
              <a:avLst/>
              <a:gdLst/>
              <a:ahLst/>
              <a:cxnLst/>
              <a:rect l="l" t="t" r="r" b="b"/>
              <a:pathLst>
                <a:path w="12190730" h="3459479">
                  <a:moveTo>
                    <a:pt x="12190476" y="0"/>
                  </a:moveTo>
                  <a:lnTo>
                    <a:pt x="0" y="0"/>
                  </a:lnTo>
                  <a:lnTo>
                    <a:pt x="0" y="3459479"/>
                  </a:lnTo>
                  <a:lnTo>
                    <a:pt x="12190476" y="3459479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7637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066" y="2851176"/>
            <a:ext cx="4090035" cy="43617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775" spc="-4" dirty="0"/>
              <a:t>Organic</a:t>
            </a:r>
            <a:r>
              <a:rPr sz="2775" spc="-15" dirty="0"/>
              <a:t> </a:t>
            </a:r>
            <a:r>
              <a:rPr sz="2775" dirty="0"/>
              <a:t>milk</a:t>
            </a:r>
            <a:r>
              <a:rPr sz="2775" spc="-19" dirty="0"/>
              <a:t> </a:t>
            </a:r>
            <a:r>
              <a:rPr sz="2775" spc="-4" dirty="0"/>
              <a:t>production</a:t>
            </a:r>
            <a:endParaRPr sz="2775"/>
          </a:p>
        </p:txBody>
      </p:sp>
      <p:sp>
        <p:nvSpPr>
          <p:cNvPr id="6" name="object 6"/>
          <p:cNvSpPr txBox="1"/>
          <p:nvPr/>
        </p:nvSpPr>
        <p:spPr>
          <a:xfrm>
            <a:off x="374066" y="3408045"/>
            <a:ext cx="6416040" cy="836607"/>
          </a:xfrm>
          <a:prstGeom prst="rect">
            <a:avLst/>
          </a:prstGeom>
        </p:spPr>
        <p:txBody>
          <a:bodyPr vert="horz" wrap="square" lIns="0" tIns="53816" rIns="0" bIns="0" rtlCol="0">
            <a:spAutoFit/>
          </a:bodyPr>
          <a:lstStyle/>
          <a:p>
            <a:pPr marL="224314" indent="-215265">
              <a:spcBef>
                <a:spcPts val="424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400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dairy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farms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594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in 2017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11%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in 2017</a:t>
            </a:r>
            <a:endParaRPr sz="1350">
              <a:latin typeface="Arial"/>
              <a:cs typeface="Arial"/>
            </a:endParaRPr>
          </a:p>
          <a:p>
            <a:pPr marL="224314" indent="-215265">
              <a:spcBef>
                <a:spcPts val="353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Organic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premium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paid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Arla is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Cent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2018.</a:t>
            </a:r>
            <a:endParaRPr sz="1350">
              <a:latin typeface="Arial"/>
              <a:cs typeface="Arial"/>
            </a:endParaRPr>
          </a:p>
          <a:p>
            <a:pPr marL="224314" indent="-215265">
              <a:spcBef>
                <a:spcPts val="315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32%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drinking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sold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in retail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stores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organic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3765" y="5348097"/>
            <a:ext cx="8353425" cy="441484"/>
            <a:chOff x="551687" y="5987796"/>
            <a:chExt cx="11137900" cy="5886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" y="6202680"/>
              <a:ext cx="2598420" cy="190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3158966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Production</a:t>
            </a:r>
            <a:r>
              <a:rPr sz="1950" spc="-3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of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19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milk</a:t>
            </a:r>
            <a:endParaRPr sz="1950"/>
          </a:p>
        </p:txBody>
      </p:sp>
      <p:grpSp>
        <p:nvGrpSpPr>
          <p:cNvPr id="4" name="object 4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06400" y="2145412"/>
            <a:ext cx="6494621" cy="2665571"/>
            <a:chOff x="1208532" y="1717548"/>
            <a:chExt cx="8659495" cy="3554095"/>
          </a:xfrm>
        </p:grpSpPr>
        <p:sp>
          <p:nvSpPr>
            <p:cNvPr id="8" name="object 8"/>
            <p:cNvSpPr/>
            <p:nvPr/>
          </p:nvSpPr>
          <p:spPr>
            <a:xfrm>
              <a:off x="1208532" y="1722120"/>
              <a:ext cx="8655050" cy="3549650"/>
            </a:xfrm>
            <a:custGeom>
              <a:avLst/>
              <a:gdLst/>
              <a:ahLst/>
              <a:cxnLst/>
              <a:rect l="l" t="t" r="r" b="b"/>
              <a:pathLst>
                <a:path w="8655050" h="3549650">
                  <a:moveTo>
                    <a:pt x="70104" y="3044952"/>
                  </a:moveTo>
                  <a:lnTo>
                    <a:pt x="8654796" y="3044952"/>
                  </a:lnTo>
                </a:path>
                <a:path w="8655050" h="3549650">
                  <a:moveTo>
                    <a:pt x="70104" y="2610611"/>
                  </a:moveTo>
                  <a:lnTo>
                    <a:pt x="8654796" y="2610611"/>
                  </a:lnTo>
                </a:path>
                <a:path w="8655050" h="3549650">
                  <a:moveTo>
                    <a:pt x="70104" y="2174747"/>
                  </a:moveTo>
                  <a:lnTo>
                    <a:pt x="8654796" y="2174747"/>
                  </a:lnTo>
                </a:path>
                <a:path w="8655050" h="3549650">
                  <a:moveTo>
                    <a:pt x="70104" y="1740407"/>
                  </a:moveTo>
                  <a:lnTo>
                    <a:pt x="8654796" y="1740407"/>
                  </a:lnTo>
                </a:path>
                <a:path w="8655050" h="3549650">
                  <a:moveTo>
                    <a:pt x="70104" y="1304543"/>
                  </a:moveTo>
                  <a:lnTo>
                    <a:pt x="8654796" y="1304543"/>
                  </a:lnTo>
                </a:path>
                <a:path w="8655050" h="3549650">
                  <a:moveTo>
                    <a:pt x="70104" y="870203"/>
                  </a:moveTo>
                  <a:lnTo>
                    <a:pt x="8654796" y="870203"/>
                  </a:lnTo>
                </a:path>
                <a:path w="8655050" h="3549650">
                  <a:moveTo>
                    <a:pt x="70104" y="434339"/>
                  </a:moveTo>
                  <a:lnTo>
                    <a:pt x="8654796" y="434339"/>
                  </a:lnTo>
                </a:path>
                <a:path w="8655050" h="3549650">
                  <a:moveTo>
                    <a:pt x="70104" y="0"/>
                  </a:moveTo>
                  <a:lnTo>
                    <a:pt x="8654796" y="0"/>
                  </a:lnTo>
                </a:path>
                <a:path w="8655050" h="3549650">
                  <a:moveTo>
                    <a:pt x="70104" y="3480816"/>
                  </a:moveTo>
                  <a:lnTo>
                    <a:pt x="70104" y="0"/>
                  </a:lnTo>
                </a:path>
                <a:path w="8655050" h="3549650">
                  <a:moveTo>
                    <a:pt x="0" y="3480816"/>
                  </a:moveTo>
                  <a:lnTo>
                    <a:pt x="70104" y="3480816"/>
                  </a:lnTo>
                </a:path>
                <a:path w="8655050" h="3549650">
                  <a:moveTo>
                    <a:pt x="0" y="3044952"/>
                  </a:moveTo>
                  <a:lnTo>
                    <a:pt x="70104" y="3044952"/>
                  </a:lnTo>
                </a:path>
                <a:path w="8655050" h="3549650">
                  <a:moveTo>
                    <a:pt x="0" y="2610611"/>
                  </a:moveTo>
                  <a:lnTo>
                    <a:pt x="70104" y="2610611"/>
                  </a:lnTo>
                </a:path>
                <a:path w="8655050" h="3549650">
                  <a:moveTo>
                    <a:pt x="0" y="2174747"/>
                  </a:moveTo>
                  <a:lnTo>
                    <a:pt x="70104" y="2174747"/>
                  </a:lnTo>
                </a:path>
                <a:path w="8655050" h="3549650">
                  <a:moveTo>
                    <a:pt x="0" y="1740407"/>
                  </a:moveTo>
                  <a:lnTo>
                    <a:pt x="70104" y="1740407"/>
                  </a:lnTo>
                </a:path>
                <a:path w="8655050" h="3549650">
                  <a:moveTo>
                    <a:pt x="0" y="1304543"/>
                  </a:moveTo>
                  <a:lnTo>
                    <a:pt x="70104" y="1304543"/>
                  </a:lnTo>
                </a:path>
                <a:path w="8655050" h="3549650">
                  <a:moveTo>
                    <a:pt x="0" y="870203"/>
                  </a:moveTo>
                  <a:lnTo>
                    <a:pt x="70104" y="870203"/>
                  </a:lnTo>
                </a:path>
                <a:path w="8655050" h="3549650">
                  <a:moveTo>
                    <a:pt x="0" y="434339"/>
                  </a:moveTo>
                  <a:lnTo>
                    <a:pt x="70104" y="434339"/>
                  </a:lnTo>
                </a:path>
                <a:path w="8655050" h="3549650">
                  <a:moveTo>
                    <a:pt x="0" y="0"/>
                  </a:moveTo>
                  <a:lnTo>
                    <a:pt x="70104" y="0"/>
                  </a:lnTo>
                </a:path>
                <a:path w="8655050" h="3549650">
                  <a:moveTo>
                    <a:pt x="70104" y="3480816"/>
                  </a:moveTo>
                  <a:lnTo>
                    <a:pt x="8654796" y="3480816"/>
                  </a:lnTo>
                </a:path>
                <a:path w="8655050" h="3549650">
                  <a:moveTo>
                    <a:pt x="70104" y="3480816"/>
                  </a:moveTo>
                  <a:lnTo>
                    <a:pt x="70104" y="3549395"/>
                  </a:lnTo>
                </a:path>
                <a:path w="8655050" h="3549650">
                  <a:moveTo>
                    <a:pt x="682751" y="3480816"/>
                  </a:moveTo>
                  <a:lnTo>
                    <a:pt x="682751" y="3549395"/>
                  </a:lnTo>
                </a:path>
                <a:path w="8655050" h="3549650">
                  <a:moveTo>
                    <a:pt x="1295400" y="3480816"/>
                  </a:moveTo>
                  <a:lnTo>
                    <a:pt x="1295400" y="3549395"/>
                  </a:lnTo>
                </a:path>
                <a:path w="8655050" h="3549650">
                  <a:moveTo>
                    <a:pt x="1909572" y="3480816"/>
                  </a:moveTo>
                  <a:lnTo>
                    <a:pt x="1909572" y="3549395"/>
                  </a:lnTo>
                </a:path>
                <a:path w="8655050" h="3549650">
                  <a:moveTo>
                    <a:pt x="2522220" y="3480816"/>
                  </a:moveTo>
                  <a:lnTo>
                    <a:pt x="2522220" y="3549395"/>
                  </a:lnTo>
                </a:path>
                <a:path w="8655050" h="3549650">
                  <a:moveTo>
                    <a:pt x="3134868" y="3480816"/>
                  </a:moveTo>
                  <a:lnTo>
                    <a:pt x="3134868" y="3549395"/>
                  </a:lnTo>
                </a:path>
                <a:path w="8655050" h="3549650">
                  <a:moveTo>
                    <a:pt x="3749040" y="3480816"/>
                  </a:moveTo>
                  <a:lnTo>
                    <a:pt x="3749040" y="3549395"/>
                  </a:lnTo>
                </a:path>
                <a:path w="8655050" h="3549650">
                  <a:moveTo>
                    <a:pt x="4361688" y="3480816"/>
                  </a:moveTo>
                  <a:lnTo>
                    <a:pt x="4361688" y="3549395"/>
                  </a:lnTo>
                </a:path>
                <a:path w="8655050" h="3549650">
                  <a:moveTo>
                    <a:pt x="4975859" y="3480816"/>
                  </a:moveTo>
                  <a:lnTo>
                    <a:pt x="4975859" y="3549395"/>
                  </a:lnTo>
                </a:path>
                <a:path w="8655050" h="3549650">
                  <a:moveTo>
                    <a:pt x="5588508" y="3480816"/>
                  </a:moveTo>
                  <a:lnTo>
                    <a:pt x="5588508" y="3549395"/>
                  </a:lnTo>
                </a:path>
                <a:path w="8655050" h="3549650">
                  <a:moveTo>
                    <a:pt x="6201156" y="3480816"/>
                  </a:moveTo>
                  <a:lnTo>
                    <a:pt x="6201156" y="3549395"/>
                  </a:lnTo>
                </a:path>
                <a:path w="8655050" h="3549650">
                  <a:moveTo>
                    <a:pt x="6815328" y="3480816"/>
                  </a:moveTo>
                  <a:lnTo>
                    <a:pt x="6815328" y="3549395"/>
                  </a:lnTo>
                </a:path>
                <a:path w="8655050" h="3549650">
                  <a:moveTo>
                    <a:pt x="7427976" y="3480816"/>
                  </a:moveTo>
                  <a:lnTo>
                    <a:pt x="7427976" y="3549395"/>
                  </a:lnTo>
                </a:path>
                <a:path w="8655050" h="3549650">
                  <a:moveTo>
                    <a:pt x="8040624" y="3480816"/>
                  </a:moveTo>
                  <a:lnTo>
                    <a:pt x="8040624" y="3549395"/>
                  </a:lnTo>
                </a:path>
                <a:path w="8655050" h="3549650">
                  <a:moveTo>
                    <a:pt x="8654796" y="3480816"/>
                  </a:moveTo>
                  <a:lnTo>
                    <a:pt x="8654796" y="3549395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7716774" y="2070354"/>
              <a:ext cx="1839595" cy="547370"/>
            </a:xfrm>
            <a:custGeom>
              <a:avLst/>
              <a:gdLst/>
              <a:ahLst/>
              <a:cxnLst/>
              <a:rect l="l" t="t" r="r" b="b"/>
              <a:pathLst>
                <a:path w="1839595" h="547369">
                  <a:moveTo>
                    <a:pt x="0" y="547116"/>
                  </a:moveTo>
                  <a:lnTo>
                    <a:pt x="612648" y="195072"/>
                  </a:lnTo>
                </a:path>
                <a:path w="1839595" h="547369">
                  <a:moveTo>
                    <a:pt x="612648" y="195072"/>
                  </a:moveTo>
                  <a:lnTo>
                    <a:pt x="1226820" y="86868"/>
                  </a:lnTo>
                </a:path>
                <a:path w="1839595" h="547369">
                  <a:moveTo>
                    <a:pt x="1226820" y="86868"/>
                  </a:moveTo>
                  <a:lnTo>
                    <a:pt x="1839468" y="0"/>
                  </a:lnTo>
                </a:path>
              </a:pathLst>
            </a:custGeom>
            <a:ln w="38100">
              <a:solidFill>
                <a:srgbClr val="07637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4198" y="2617470"/>
              <a:ext cx="6132830" cy="767080"/>
            </a:xfrm>
            <a:custGeom>
              <a:avLst/>
              <a:gdLst/>
              <a:ahLst/>
              <a:cxnLst/>
              <a:rect l="l" t="t" r="r" b="b"/>
              <a:pathLst>
                <a:path w="6132830" h="767079">
                  <a:moveTo>
                    <a:pt x="0" y="766571"/>
                  </a:moveTo>
                  <a:lnTo>
                    <a:pt x="614172" y="705612"/>
                  </a:lnTo>
                  <a:lnTo>
                    <a:pt x="1226820" y="614171"/>
                  </a:lnTo>
                  <a:lnTo>
                    <a:pt x="1839467" y="505967"/>
                  </a:lnTo>
                  <a:lnTo>
                    <a:pt x="2453640" y="505967"/>
                  </a:lnTo>
                  <a:lnTo>
                    <a:pt x="3066288" y="492251"/>
                  </a:lnTo>
                  <a:lnTo>
                    <a:pt x="3678936" y="487679"/>
                  </a:lnTo>
                  <a:lnTo>
                    <a:pt x="4293108" y="487679"/>
                  </a:lnTo>
                  <a:lnTo>
                    <a:pt x="4905756" y="518159"/>
                  </a:lnTo>
                  <a:lnTo>
                    <a:pt x="5519928" y="414527"/>
                  </a:lnTo>
                  <a:lnTo>
                    <a:pt x="6132576" y="0"/>
                  </a:lnTo>
                </a:path>
              </a:pathLst>
            </a:custGeom>
            <a:ln w="38100">
              <a:solidFill>
                <a:srgbClr val="07637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5569" y="1901857"/>
            <a:ext cx="305276" cy="2962830"/>
          </a:xfrm>
          <a:prstGeom prst="rect">
            <a:avLst/>
          </a:prstGeom>
        </p:spPr>
        <p:txBody>
          <a:bodyPr vert="horz" wrap="square" lIns="0" tIns="130016" rIns="0" bIns="0" rtlCol="0">
            <a:spAutoFit/>
          </a:bodyPr>
          <a:lstStyle/>
          <a:p>
            <a:pPr marR="3810" algn="r">
              <a:spcBef>
                <a:spcPts val="1024"/>
              </a:spcBef>
            </a:pPr>
            <a:r>
              <a:rPr sz="1350" spc="-4" dirty="0">
                <a:latin typeface="Arial"/>
                <a:cs typeface="Arial"/>
              </a:rPr>
              <a:t>800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700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53"/>
              </a:spcBef>
            </a:pPr>
            <a:r>
              <a:rPr sz="1350" spc="-4" dirty="0">
                <a:latin typeface="Arial"/>
                <a:cs typeface="Arial"/>
              </a:rPr>
              <a:t>600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500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53"/>
              </a:spcBef>
            </a:pPr>
            <a:r>
              <a:rPr sz="1350" spc="-4" dirty="0">
                <a:latin typeface="Arial"/>
                <a:cs typeface="Arial"/>
              </a:rPr>
              <a:t>400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49"/>
              </a:spcBef>
            </a:pPr>
            <a:r>
              <a:rPr sz="1350" spc="-8" dirty="0">
                <a:latin typeface="Arial"/>
                <a:cs typeface="Arial"/>
              </a:rPr>
              <a:t>3</a:t>
            </a:r>
            <a:r>
              <a:rPr sz="1350" dirty="0">
                <a:latin typeface="Arial"/>
                <a:cs typeface="Arial"/>
              </a:rPr>
              <a:t>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49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53"/>
              </a:spcBef>
            </a:pPr>
            <a:r>
              <a:rPr sz="1350" spc="-4" dirty="0">
                <a:latin typeface="Arial"/>
                <a:cs typeface="Arial"/>
              </a:rPr>
              <a:t>100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8315" y="4838129"/>
            <a:ext cx="638032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2007</a:t>
            </a:r>
            <a:r>
              <a:rPr sz="1350" spc="25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2008</a:t>
            </a:r>
            <a:r>
              <a:rPr sz="1350" spc="25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2009</a:t>
            </a:r>
            <a:r>
              <a:rPr sz="1350" spc="24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2010</a:t>
            </a:r>
            <a:r>
              <a:rPr sz="1350" spc="25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2011</a:t>
            </a:r>
            <a:r>
              <a:rPr sz="1350" spc="24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2012</a:t>
            </a:r>
            <a:r>
              <a:rPr sz="1350" spc="25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2013</a:t>
            </a:r>
            <a:r>
              <a:rPr sz="1350" spc="25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2014</a:t>
            </a:r>
            <a:r>
              <a:rPr sz="1350" spc="25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2015</a:t>
            </a:r>
            <a:r>
              <a:rPr sz="1350" spc="25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2016</a:t>
            </a:r>
            <a:r>
              <a:rPr sz="1350" spc="25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2017</a:t>
            </a:r>
            <a:r>
              <a:rPr sz="1350" spc="25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2018</a:t>
            </a:r>
            <a:r>
              <a:rPr sz="1350" spc="25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2019</a:t>
            </a:r>
            <a:r>
              <a:rPr sz="1350" spc="25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618" y="1760505"/>
            <a:ext cx="574834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latin typeface="Arial"/>
                <a:cs typeface="Arial"/>
              </a:rPr>
              <a:t>Million</a:t>
            </a:r>
            <a:r>
              <a:rPr sz="1050" spc="-71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kg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3901" y="5418354"/>
            <a:ext cx="151257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Source: </a:t>
            </a:r>
            <a:r>
              <a:rPr sz="900" dirty="0">
                <a:latin typeface="Arial"/>
                <a:cs typeface="Arial"/>
              </a:rPr>
              <a:t>Statistics Denmark </a:t>
            </a:r>
            <a:r>
              <a:rPr sz="900" spc="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Best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estimates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2018-2020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69765" y="2277199"/>
            <a:ext cx="656749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latin typeface="Arial"/>
                <a:cs typeface="Arial"/>
              </a:rPr>
              <a:t>720</a:t>
            </a:r>
            <a:r>
              <a:rPr sz="1050" spc="-68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Million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5213985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Operating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result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for</a:t>
            </a:r>
            <a:r>
              <a:rPr sz="1950" spc="-4" dirty="0">
                <a:solidFill>
                  <a:srgbClr val="076370"/>
                </a:solidFill>
              </a:rPr>
              <a:t> full-time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milk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producers</a:t>
            </a:r>
            <a:endParaRPr sz="1950"/>
          </a:p>
        </p:txBody>
      </p:sp>
      <p:grpSp>
        <p:nvGrpSpPr>
          <p:cNvPr id="3" name="object 3"/>
          <p:cNvGrpSpPr/>
          <p:nvPr/>
        </p:nvGrpSpPr>
        <p:grpSpPr>
          <a:xfrm>
            <a:off x="1327023" y="2159126"/>
            <a:ext cx="5295900" cy="2617470"/>
            <a:chOff x="1769364" y="1735835"/>
            <a:chExt cx="7061200" cy="3489960"/>
          </a:xfrm>
        </p:grpSpPr>
        <p:sp>
          <p:nvSpPr>
            <p:cNvPr id="4" name="object 4"/>
            <p:cNvSpPr/>
            <p:nvPr/>
          </p:nvSpPr>
          <p:spPr>
            <a:xfrm>
              <a:off x="1769364" y="1740407"/>
              <a:ext cx="7056120" cy="3481070"/>
            </a:xfrm>
            <a:custGeom>
              <a:avLst/>
              <a:gdLst/>
              <a:ahLst/>
              <a:cxnLst/>
              <a:rect l="l" t="t" r="r" b="b"/>
              <a:pathLst>
                <a:path w="7056120" h="3481070">
                  <a:moveTo>
                    <a:pt x="70104" y="3480816"/>
                  </a:moveTo>
                  <a:lnTo>
                    <a:pt x="7056119" y="3480816"/>
                  </a:lnTo>
                </a:path>
                <a:path w="7056120" h="3481070">
                  <a:moveTo>
                    <a:pt x="70104" y="3165347"/>
                  </a:moveTo>
                  <a:lnTo>
                    <a:pt x="7056119" y="3165347"/>
                  </a:lnTo>
                </a:path>
                <a:path w="7056120" h="3481070">
                  <a:moveTo>
                    <a:pt x="70104" y="2531364"/>
                  </a:moveTo>
                  <a:lnTo>
                    <a:pt x="7056119" y="2531364"/>
                  </a:lnTo>
                </a:path>
                <a:path w="7056120" h="3481070">
                  <a:moveTo>
                    <a:pt x="70104" y="2215896"/>
                  </a:moveTo>
                  <a:lnTo>
                    <a:pt x="7056119" y="2215896"/>
                  </a:lnTo>
                </a:path>
                <a:path w="7056120" h="3481070">
                  <a:moveTo>
                    <a:pt x="70104" y="1898903"/>
                  </a:moveTo>
                  <a:lnTo>
                    <a:pt x="7056119" y="1898903"/>
                  </a:lnTo>
                </a:path>
                <a:path w="7056120" h="3481070">
                  <a:moveTo>
                    <a:pt x="70104" y="1581912"/>
                  </a:moveTo>
                  <a:lnTo>
                    <a:pt x="7056119" y="1581912"/>
                  </a:lnTo>
                </a:path>
                <a:path w="7056120" h="3481070">
                  <a:moveTo>
                    <a:pt x="70104" y="1266443"/>
                  </a:moveTo>
                  <a:lnTo>
                    <a:pt x="7056119" y="1266443"/>
                  </a:lnTo>
                </a:path>
                <a:path w="7056120" h="3481070">
                  <a:moveTo>
                    <a:pt x="70104" y="949451"/>
                  </a:moveTo>
                  <a:lnTo>
                    <a:pt x="7056119" y="949451"/>
                  </a:lnTo>
                </a:path>
                <a:path w="7056120" h="3481070">
                  <a:moveTo>
                    <a:pt x="70104" y="632459"/>
                  </a:moveTo>
                  <a:lnTo>
                    <a:pt x="7056119" y="632459"/>
                  </a:lnTo>
                </a:path>
                <a:path w="7056120" h="3481070">
                  <a:moveTo>
                    <a:pt x="70104" y="316991"/>
                  </a:moveTo>
                  <a:lnTo>
                    <a:pt x="7056119" y="316991"/>
                  </a:lnTo>
                </a:path>
                <a:path w="7056120" h="3481070">
                  <a:moveTo>
                    <a:pt x="70104" y="0"/>
                  </a:moveTo>
                  <a:lnTo>
                    <a:pt x="7056119" y="0"/>
                  </a:lnTo>
                </a:path>
                <a:path w="7056120" h="3481070">
                  <a:moveTo>
                    <a:pt x="70104" y="3480816"/>
                  </a:moveTo>
                  <a:lnTo>
                    <a:pt x="70104" y="0"/>
                  </a:lnTo>
                </a:path>
                <a:path w="7056120" h="3481070">
                  <a:moveTo>
                    <a:pt x="0" y="3480816"/>
                  </a:moveTo>
                  <a:lnTo>
                    <a:pt x="70104" y="3480816"/>
                  </a:lnTo>
                </a:path>
                <a:path w="7056120" h="3481070">
                  <a:moveTo>
                    <a:pt x="0" y="3165347"/>
                  </a:moveTo>
                  <a:lnTo>
                    <a:pt x="70104" y="3165347"/>
                  </a:lnTo>
                </a:path>
                <a:path w="7056120" h="3481070">
                  <a:moveTo>
                    <a:pt x="0" y="2848355"/>
                  </a:moveTo>
                  <a:lnTo>
                    <a:pt x="70104" y="2848355"/>
                  </a:lnTo>
                </a:path>
                <a:path w="7056120" h="3481070">
                  <a:moveTo>
                    <a:pt x="0" y="2531364"/>
                  </a:moveTo>
                  <a:lnTo>
                    <a:pt x="70104" y="2531364"/>
                  </a:lnTo>
                </a:path>
                <a:path w="7056120" h="3481070">
                  <a:moveTo>
                    <a:pt x="0" y="2215896"/>
                  </a:moveTo>
                  <a:lnTo>
                    <a:pt x="70104" y="2215896"/>
                  </a:lnTo>
                </a:path>
                <a:path w="7056120" h="3481070">
                  <a:moveTo>
                    <a:pt x="0" y="1898903"/>
                  </a:moveTo>
                  <a:lnTo>
                    <a:pt x="70104" y="1898903"/>
                  </a:lnTo>
                </a:path>
                <a:path w="7056120" h="3481070">
                  <a:moveTo>
                    <a:pt x="0" y="1581912"/>
                  </a:moveTo>
                  <a:lnTo>
                    <a:pt x="70104" y="1581912"/>
                  </a:lnTo>
                </a:path>
                <a:path w="7056120" h="3481070">
                  <a:moveTo>
                    <a:pt x="0" y="1266443"/>
                  </a:moveTo>
                  <a:lnTo>
                    <a:pt x="70104" y="1266443"/>
                  </a:lnTo>
                </a:path>
                <a:path w="7056120" h="3481070">
                  <a:moveTo>
                    <a:pt x="0" y="949451"/>
                  </a:moveTo>
                  <a:lnTo>
                    <a:pt x="70104" y="949451"/>
                  </a:lnTo>
                </a:path>
                <a:path w="7056120" h="3481070">
                  <a:moveTo>
                    <a:pt x="0" y="632459"/>
                  </a:moveTo>
                  <a:lnTo>
                    <a:pt x="70104" y="632459"/>
                  </a:lnTo>
                </a:path>
                <a:path w="7056120" h="3481070">
                  <a:moveTo>
                    <a:pt x="0" y="316991"/>
                  </a:moveTo>
                  <a:lnTo>
                    <a:pt x="70104" y="316991"/>
                  </a:lnTo>
                </a:path>
                <a:path w="7056120" h="3481070">
                  <a:moveTo>
                    <a:pt x="0" y="0"/>
                  </a:moveTo>
                  <a:lnTo>
                    <a:pt x="70104" y="0"/>
                  </a:lnTo>
                </a:path>
                <a:path w="7056120" h="3481070">
                  <a:moveTo>
                    <a:pt x="70104" y="2848355"/>
                  </a:moveTo>
                  <a:lnTo>
                    <a:pt x="7056119" y="2848355"/>
                  </a:lnTo>
                </a:path>
                <a:path w="7056120" h="3481070">
                  <a:moveTo>
                    <a:pt x="70104" y="2848355"/>
                  </a:moveTo>
                  <a:lnTo>
                    <a:pt x="70104" y="2916935"/>
                  </a:lnTo>
                </a:path>
                <a:path w="7056120" h="3481070">
                  <a:moveTo>
                    <a:pt x="943356" y="2848355"/>
                  </a:moveTo>
                  <a:lnTo>
                    <a:pt x="943356" y="2916935"/>
                  </a:lnTo>
                </a:path>
                <a:path w="7056120" h="3481070">
                  <a:moveTo>
                    <a:pt x="1816608" y="2848355"/>
                  </a:moveTo>
                  <a:lnTo>
                    <a:pt x="1816608" y="2916935"/>
                  </a:lnTo>
                </a:path>
                <a:path w="7056120" h="3481070">
                  <a:moveTo>
                    <a:pt x="2689860" y="2848355"/>
                  </a:moveTo>
                  <a:lnTo>
                    <a:pt x="2689860" y="2916935"/>
                  </a:lnTo>
                </a:path>
                <a:path w="7056120" h="3481070">
                  <a:moveTo>
                    <a:pt x="3563112" y="2848355"/>
                  </a:moveTo>
                  <a:lnTo>
                    <a:pt x="3563112" y="2916935"/>
                  </a:lnTo>
                </a:path>
                <a:path w="7056120" h="3481070">
                  <a:moveTo>
                    <a:pt x="4436364" y="2848355"/>
                  </a:moveTo>
                  <a:lnTo>
                    <a:pt x="4436364" y="2916935"/>
                  </a:lnTo>
                </a:path>
                <a:path w="7056120" h="3481070">
                  <a:moveTo>
                    <a:pt x="5309616" y="2848355"/>
                  </a:moveTo>
                  <a:lnTo>
                    <a:pt x="5309616" y="2916935"/>
                  </a:lnTo>
                </a:path>
                <a:path w="7056120" h="3481070">
                  <a:moveTo>
                    <a:pt x="6182868" y="2848355"/>
                  </a:moveTo>
                  <a:lnTo>
                    <a:pt x="6182868" y="2916935"/>
                  </a:lnTo>
                </a:path>
                <a:path w="7056120" h="3481070">
                  <a:moveTo>
                    <a:pt x="7056119" y="2848355"/>
                  </a:moveTo>
                  <a:lnTo>
                    <a:pt x="7056119" y="2916935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276094" y="2180081"/>
              <a:ext cx="6113145" cy="2162810"/>
            </a:xfrm>
            <a:custGeom>
              <a:avLst/>
              <a:gdLst/>
              <a:ahLst/>
              <a:cxnLst/>
              <a:rect l="l" t="t" r="r" b="b"/>
              <a:pathLst>
                <a:path w="6113145" h="2162810">
                  <a:moveTo>
                    <a:pt x="0" y="2162555"/>
                  </a:moveTo>
                  <a:lnTo>
                    <a:pt x="873251" y="1892807"/>
                  </a:lnTo>
                  <a:lnTo>
                    <a:pt x="1746504" y="2007107"/>
                  </a:lnTo>
                  <a:lnTo>
                    <a:pt x="2619756" y="1705355"/>
                  </a:lnTo>
                  <a:lnTo>
                    <a:pt x="3493007" y="1130807"/>
                  </a:lnTo>
                  <a:lnTo>
                    <a:pt x="4366259" y="1194815"/>
                  </a:lnTo>
                  <a:lnTo>
                    <a:pt x="5239511" y="659891"/>
                  </a:lnTo>
                  <a:lnTo>
                    <a:pt x="6112763" y="0"/>
                  </a:lnTo>
                </a:path>
              </a:pathLst>
            </a:custGeom>
            <a:ln w="38100">
              <a:solidFill>
                <a:srgbClr val="07637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276094" y="2804921"/>
              <a:ext cx="6113145" cy="1975485"/>
            </a:xfrm>
            <a:custGeom>
              <a:avLst/>
              <a:gdLst/>
              <a:ahLst/>
              <a:cxnLst/>
              <a:rect l="l" t="t" r="r" b="b"/>
              <a:pathLst>
                <a:path w="6113145" h="1975485">
                  <a:moveTo>
                    <a:pt x="0" y="1920239"/>
                  </a:moveTo>
                  <a:lnTo>
                    <a:pt x="873251" y="1498091"/>
                  </a:lnTo>
                  <a:lnTo>
                    <a:pt x="1746504" y="1510283"/>
                  </a:lnTo>
                  <a:lnTo>
                    <a:pt x="2619756" y="1059179"/>
                  </a:lnTo>
                  <a:lnTo>
                    <a:pt x="3493007" y="679703"/>
                  </a:lnTo>
                  <a:lnTo>
                    <a:pt x="4366259" y="1882139"/>
                  </a:lnTo>
                  <a:lnTo>
                    <a:pt x="5239511" y="1975103"/>
                  </a:lnTo>
                  <a:lnTo>
                    <a:pt x="6112763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9562" y="2004822"/>
            <a:ext cx="782002" cy="2881076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R="3810" algn="r">
              <a:spcBef>
                <a:spcPts val="326"/>
              </a:spcBef>
            </a:pPr>
            <a:r>
              <a:rPr sz="1350" spc="-4" dirty="0">
                <a:latin typeface="Arial"/>
                <a:cs typeface="Arial"/>
              </a:rPr>
              <a:t>1.800.000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48"/>
              </a:spcBef>
            </a:pPr>
            <a:r>
              <a:rPr sz="1350" spc="-4" dirty="0">
                <a:latin typeface="Arial"/>
                <a:cs typeface="Arial"/>
              </a:rPr>
              <a:t>1.600.000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51"/>
              </a:spcBef>
            </a:pPr>
            <a:r>
              <a:rPr sz="1350" spc="-4" dirty="0">
                <a:latin typeface="Arial"/>
                <a:cs typeface="Arial"/>
              </a:rPr>
              <a:t>1.400.000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48"/>
              </a:spcBef>
            </a:pPr>
            <a:r>
              <a:rPr sz="1350" spc="-4" dirty="0">
                <a:latin typeface="Arial"/>
                <a:cs typeface="Arial"/>
              </a:rPr>
              <a:t>1.200.000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48"/>
              </a:spcBef>
            </a:pPr>
            <a:r>
              <a:rPr sz="1350" spc="-4" dirty="0">
                <a:latin typeface="Arial"/>
                <a:cs typeface="Arial"/>
              </a:rPr>
              <a:t>1.000.000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51"/>
              </a:spcBef>
            </a:pPr>
            <a:r>
              <a:rPr sz="1350" spc="-4" dirty="0">
                <a:latin typeface="Arial"/>
                <a:cs typeface="Arial"/>
              </a:rPr>
              <a:t>800.000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48"/>
              </a:spcBef>
            </a:pPr>
            <a:r>
              <a:rPr sz="1350" spc="-4" dirty="0">
                <a:latin typeface="Arial"/>
                <a:cs typeface="Arial"/>
              </a:rPr>
              <a:t>600.000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51"/>
              </a:spcBef>
            </a:pPr>
            <a:r>
              <a:rPr sz="1350" spc="-4" dirty="0">
                <a:latin typeface="Arial"/>
                <a:cs typeface="Arial"/>
              </a:rPr>
              <a:t>400.000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48"/>
              </a:spcBef>
            </a:pPr>
            <a:r>
              <a:rPr sz="1350" spc="-4" dirty="0">
                <a:latin typeface="Arial"/>
                <a:cs typeface="Arial"/>
              </a:rPr>
              <a:t>200.000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51"/>
              </a:spcBef>
            </a:pPr>
            <a:r>
              <a:rPr sz="1350" spc="-4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48"/>
              </a:spcBef>
            </a:pPr>
            <a:r>
              <a:rPr sz="1350" spc="-4" dirty="0">
                <a:latin typeface="Arial"/>
                <a:cs typeface="Arial"/>
              </a:rPr>
              <a:t>-200.000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251"/>
              </a:spcBef>
            </a:pPr>
            <a:r>
              <a:rPr sz="1350" spc="-4" dirty="0">
                <a:latin typeface="Arial"/>
                <a:cs typeface="Arial"/>
              </a:rPr>
              <a:t>-400.000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6760" y="4852092"/>
            <a:ext cx="498586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664369" algn="l"/>
                <a:tab pos="1319213" algn="l"/>
                <a:tab pos="1974533" algn="l"/>
                <a:tab pos="2629853" algn="l"/>
                <a:tab pos="3284696" algn="l"/>
                <a:tab pos="3940016" algn="l"/>
                <a:tab pos="4594860" algn="l"/>
              </a:tabLst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0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1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2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3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4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5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6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8275" y="3451288"/>
            <a:ext cx="18288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8100">
            <a:solidFill>
              <a:srgbClr val="07637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6961823" y="3284602"/>
            <a:ext cx="1019651" cy="4852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20000"/>
              </a:lnSpc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Organic 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Conventi</a:t>
            </a:r>
            <a:r>
              <a:rPr sz="1350" spc="-11" dirty="0">
                <a:latin typeface="Arial"/>
                <a:cs typeface="Arial"/>
              </a:rPr>
              <a:t>o</a:t>
            </a:r>
            <a:r>
              <a:rPr sz="1350" dirty="0">
                <a:latin typeface="Arial"/>
                <a:cs typeface="Arial"/>
              </a:rPr>
              <a:t>n</a:t>
            </a:r>
            <a:r>
              <a:rPr sz="1350" spc="-4" dirty="0">
                <a:latin typeface="Arial"/>
                <a:cs typeface="Arial"/>
              </a:rPr>
              <a:t>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68275" y="3698177"/>
            <a:ext cx="18288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2" name="object 12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3570" y="1751172"/>
            <a:ext cx="3719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DKK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32029" y="2331587"/>
            <a:ext cx="1909763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latin typeface="Arial"/>
                <a:cs typeface="Arial"/>
              </a:rPr>
              <a:t>1.5 Million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DKK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~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€</a:t>
            </a:r>
            <a:r>
              <a:rPr sz="1200" spc="-8" dirty="0">
                <a:latin typeface="Arial"/>
                <a:cs typeface="Arial"/>
              </a:rPr>
              <a:t> 204,000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1976" y="5507508"/>
            <a:ext cx="83867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Source:</a:t>
            </a:r>
            <a:r>
              <a:rPr sz="900" spc="-5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SEGES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3048" cy="51435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6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246376"/>
              <a:ext cx="12190730" cy="3459479"/>
            </a:xfrm>
            <a:custGeom>
              <a:avLst/>
              <a:gdLst/>
              <a:ahLst/>
              <a:cxnLst/>
              <a:rect l="l" t="t" r="r" b="b"/>
              <a:pathLst>
                <a:path w="12190730" h="3459479">
                  <a:moveTo>
                    <a:pt x="12190476" y="0"/>
                  </a:moveTo>
                  <a:lnTo>
                    <a:pt x="0" y="0"/>
                  </a:lnTo>
                  <a:lnTo>
                    <a:pt x="0" y="3459479"/>
                  </a:lnTo>
                  <a:lnTo>
                    <a:pt x="12190476" y="3459479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7637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065" y="2851176"/>
            <a:ext cx="3913823" cy="43617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775" spc="-4" dirty="0"/>
              <a:t>Organic</a:t>
            </a:r>
            <a:r>
              <a:rPr sz="2775" spc="-11" dirty="0"/>
              <a:t> </a:t>
            </a:r>
            <a:r>
              <a:rPr sz="2775" spc="-4" dirty="0"/>
              <a:t>pig</a:t>
            </a:r>
            <a:r>
              <a:rPr sz="2775" dirty="0"/>
              <a:t> </a:t>
            </a:r>
            <a:r>
              <a:rPr sz="2775" spc="-4" dirty="0"/>
              <a:t>production</a:t>
            </a:r>
            <a:endParaRPr sz="2775"/>
          </a:p>
        </p:txBody>
      </p:sp>
      <p:sp>
        <p:nvSpPr>
          <p:cNvPr id="6" name="object 6"/>
          <p:cNvSpPr txBox="1"/>
          <p:nvPr/>
        </p:nvSpPr>
        <p:spPr>
          <a:xfrm>
            <a:off x="406070" y="3659317"/>
            <a:ext cx="5891688" cy="767357"/>
          </a:xfrm>
          <a:prstGeom prst="rect">
            <a:avLst/>
          </a:prstGeom>
        </p:spPr>
        <p:txBody>
          <a:bodyPr vert="horz" wrap="square" lIns="0" tIns="53816" rIns="0" bIns="0" rtlCol="0">
            <a:spAutoFit/>
          </a:bodyPr>
          <a:lstStyle/>
          <a:p>
            <a:pPr marL="224314" indent="-215265">
              <a:spcBef>
                <a:spcPts val="424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168,000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organic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pigs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1350" spc="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slaughtered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1350">
              <a:latin typeface="Arial"/>
              <a:cs typeface="Arial"/>
            </a:endParaRPr>
          </a:p>
          <a:p>
            <a:pPr marL="224314" indent="-215265">
              <a:spcBef>
                <a:spcPts val="349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Organic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premium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paid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Friland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EUR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1.78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at November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350">
              <a:latin typeface="Arial"/>
              <a:cs typeface="Arial"/>
            </a:endParaRPr>
          </a:p>
          <a:p>
            <a:pPr marL="224314" indent="-215265">
              <a:spcBef>
                <a:spcPts val="353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3.5% of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sale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retail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organic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3765" y="5348097"/>
            <a:ext cx="8353425" cy="441484"/>
            <a:chOff x="551687" y="5987796"/>
            <a:chExt cx="11137900" cy="5886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" y="6202680"/>
              <a:ext cx="2598420" cy="190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3048" cy="51435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5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660904"/>
              <a:ext cx="12153900" cy="2649220"/>
            </a:xfrm>
            <a:custGeom>
              <a:avLst/>
              <a:gdLst/>
              <a:ahLst/>
              <a:cxnLst/>
              <a:rect l="l" t="t" r="r" b="b"/>
              <a:pathLst>
                <a:path w="12153900" h="2649220">
                  <a:moveTo>
                    <a:pt x="12153900" y="0"/>
                  </a:moveTo>
                  <a:lnTo>
                    <a:pt x="0" y="0"/>
                  </a:lnTo>
                  <a:lnTo>
                    <a:pt x="0" y="2648712"/>
                  </a:lnTo>
                  <a:lnTo>
                    <a:pt x="12153900" y="2648712"/>
                  </a:lnTo>
                  <a:lnTo>
                    <a:pt x="12153900" y="0"/>
                  </a:lnTo>
                  <a:close/>
                </a:path>
              </a:pathLst>
            </a:custGeom>
            <a:solidFill>
              <a:srgbClr val="07637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956" y="2846603"/>
            <a:ext cx="5053488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spc="-8" dirty="0"/>
              <a:t>The</a:t>
            </a:r>
            <a:r>
              <a:rPr sz="3000" spc="-15" dirty="0"/>
              <a:t> </a:t>
            </a:r>
            <a:r>
              <a:rPr sz="3000" spc="-4" dirty="0"/>
              <a:t>Danish</a:t>
            </a:r>
            <a:r>
              <a:rPr sz="3000" spc="4" dirty="0"/>
              <a:t> </a:t>
            </a:r>
            <a:r>
              <a:rPr sz="3000" spc="-4" dirty="0"/>
              <a:t>organic</a:t>
            </a:r>
            <a:r>
              <a:rPr sz="3000" spc="-15" dirty="0"/>
              <a:t> </a:t>
            </a:r>
            <a:r>
              <a:rPr sz="3000" spc="-4" dirty="0"/>
              <a:t>pigfarm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182956" y="3659316"/>
            <a:ext cx="8749665" cy="1026403"/>
          </a:xfrm>
          <a:prstGeom prst="rect">
            <a:avLst/>
          </a:prstGeom>
        </p:spPr>
        <p:txBody>
          <a:bodyPr vert="horz" wrap="square" lIns="0" tIns="53816" rIns="0" bIns="0" rtlCol="0">
            <a:spAutoFit/>
          </a:bodyPr>
          <a:lstStyle/>
          <a:p>
            <a:pPr marL="224314" indent="-215265">
              <a:spcBef>
                <a:spcPts val="424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70 organic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farmers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siginificant</a:t>
            </a:r>
            <a:r>
              <a:rPr sz="1350" spc="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pig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230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organic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farms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registred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pigs</a:t>
            </a:r>
            <a:endParaRPr sz="1350">
              <a:latin typeface="Arial"/>
              <a:cs typeface="Arial"/>
            </a:endParaRPr>
          </a:p>
          <a:p>
            <a:pPr marL="224314" indent="-215265">
              <a:spcBef>
                <a:spcPts val="349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10-1000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sows/holding,</a:t>
            </a:r>
            <a:r>
              <a:rPr sz="1350" spc="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fair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350" spc="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approx.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Arial"/>
                <a:cs typeface="Arial"/>
              </a:rPr>
              <a:t>sows</a:t>
            </a:r>
            <a:r>
              <a:rPr sz="1350" spc="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4,600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slaughter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pigs</a:t>
            </a:r>
            <a:endParaRPr sz="1350">
              <a:latin typeface="Arial"/>
              <a:cs typeface="Arial"/>
            </a:endParaRPr>
          </a:p>
          <a:p>
            <a:pPr marL="224314" indent="-215265">
              <a:spcBef>
                <a:spcPts val="353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 pig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farms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counts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for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more than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75%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1350">
              <a:latin typeface="Arial"/>
              <a:cs typeface="Arial"/>
            </a:endParaRPr>
          </a:p>
          <a:p>
            <a:pPr marL="224314" indent="-215265">
              <a:spcBef>
                <a:spcPts val="360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Largest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pig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farm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 deliver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25,000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slaughter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pigs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3765" y="5348097"/>
            <a:ext cx="8353425" cy="441484"/>
            <a:chOff x="551687" y="5987796"/>
            <a:chExt cx="11137900" cy="5886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" y="6202680"/>
              <a:ext cx="2598420" cy="190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3201829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Production</a:t>
            </a:r>
            <a:r>
              <a:rPr sz="1950" spc="-3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of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pork</a:t>
            </a:r>
            <a:endParaRPr sz="1950"/>
          </a:p>
        </p:txBody>
      </p:sp>
      <p:grpSp>
        <p:nvGrpSpPr>
          <p:cNvPr id="4" name="object 4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40155" y="2145412"/>
            <a:ext cx="6160769" cy="2665571"/>
            <a:chOff x="1653539" y="1717548"/>
            <a:chExt cx="8214359" cy="3554095"/>
          </a:xfrm>
        </p:grpSpPr>
        <p:sp>
          <p:nvSpPr>
            <p:cNvPr id="8" name="object 8"/>
            <p:cNvSpPr/>
            <p:nvPr/>
          </p:nvSpPr>
          <p:spPr>
            <a:xfrm>
              <a:off x="1653539" y="1722120"/>
              <a:ext cx="8209915" cy="3549650"/>
            </a:xfrm>
            <a:custGeom>
              <a:avLst/>
              <a:gdLst/>
              <a:ahLst/>
              <a:cxnLst/>
              <a:rect l="l" t="t" r="r" b="b"/>
              <a:pathLst>
                <a:path w="8209915" h="3549650">
                  <a:moveTo>
                    <a:pt x="68580" y="2784347"/>
                  </a:moveTo>
                  <a:lnTo>
                    <a:pt x="8209788" y="2784347"/>
                  </a:lnTo>
                </a:path>
                <a:path w="8209915" h="3549650">
                  <a:moveTo>
                    <a:pt x="68580" y="2087879"/>
                  </a:moveTo>
                  <a:lnTo>
                    <a:pt x="8209788" y="2087879"/>
                  </a:lnTo>
                </a:path>
                <a:path w="8209915" h="3549650">
                  <a:moveTo>
                    <a:pt x="68580" y="1391412"/>
                  </a:moveTo>
                  <a:lnTo>
                    <a:pt x="8209788" y="1391412"/>
                  </a:lnTo>
                </a:path>
                <a:path w="8209915" h="3549650">
                  <a:moveTo>
                    <a:pt x="68580" y="694943"/>
                  </a:moveTo>
                  <a:lnTo>
                    <a:pt x="8209788" y="694943"/>
                  </a:lnTo>
                </a:path>
                <a:path w="8209915" h="3549650">
                  <a:moveTo>
                    <a:pt x="68580" y="0"/>
                  </a:moveTo>
                  <a:lnTo>
                    <a:pt x="8209788" y="0"/>
                  </a:lnTo>
                </a:path>
                <a:path w="8209915" h="3549650">
                  <a:moveTo>
                    <a:pt x="68580" y="3480816"/>
                  </a:moveTo>
                  <a:lnTo>
                    <a:pt x="68580" y="0"/>
                  </a:lnTo>
                </a:path>
                <a:path w="8209915" h="3549650">
                  <a:moveTo>
                    <a:pt x="0" y="3480816"/>
                  </a:moveTo>
                  <a:lnTo>
                    <a:pt x="68580" y="3480816"/>
                  </a:lnTo>
                </a:path>
                <a:path w="8209915" h="3549650">
                  <a:moveTo>
                    <a:pt x="0" y="2784347"/>
                  </a:moveTo>
                  <a:lnTo>
                    <a:pt x="68580" y="2784347"/>
                  </a:lnTo>
                </a:path>
                <a:path w="8209915" h="3549650">
                  <a:moveTo>
                    <a:pt x="0" y="2087879"/>
                  </a:moveTo>
                  <a:lnTo>
                    <a:pt x="68580" y="2087879"/>
                  </a:lnTo>
                </a:path>
                <a:path w="8209915" h="3549650">
                  <a:moveTo>
                    <a:pt x="0" y="1391412"/>
                  </a:moveTo>
                  <a:lnTo>
                    <a:pt x="68580" y="1391412"/>
                  </a:lnTo>
                </a:path>
                <a:path w="8209915" h="3549650">
                  <a:moveTo>
                    <a:pt x="0" y="694943"/>
                  </a:moveTo>
                  <a:lnTo>
                    <a:pt x="68580" y="694943"/>
                  </a:lnTo>
                </a:path>
                <a:path w="8209915" h="3549650">
                  <a:moveTo>
                    <a:pt x="0" y="0"/>
                  </a:moveTo>
                  <a:lnTo>
                    <a:pt x="68580" y="0"/>
                  </a:lnTo>
                </a:path>
                <a:path w="8209915" h="3549650">
                  <a:moveTo>
                    <a:pt x="68580" y="3480816"/>
                  </a:moveTo>
                  <a:lnTo>
                    <a:pt x="8209788" y="3480816"/>
                  </a:lnTo>
                </a:path>
                <a:path w="8209915" h="3549650">
                  <a:moveTo>
                    <a:pt x="68580" y="3480816"/>
                  </a:moveTo>
                  <a:lnTo>
                    <a:pt x="68580" y="3549395"/>
                  </a:lnTo>
                </a:path>
                <a:path w="8209915" h="3549650">
                  <a:moveTo>
                    <a:pt x="650748" y="3480816"/>
                  </a:moveTo>
                  <a:lnTo>
                    <a:pt x="650748" y="3549395"/>
                  </a:lnTo>
                </a:path>
                <a:path w="8209915" h="3549650">
                  <a:moveTo>
                    <a:pt x="1232916" y="3480816"/>
                  </a:moveTo>
                  <a:lnTo>
                    <a:pt x="1232916" y="3549395"/>
                  </a:lnTo>
                </a:path>
                <a:path w="8209915" h="3549650">
                  <a:moveTo>
                    <a:pt x="1813560" y="3480816"/>
                  </a:moveTo>
                  <a:lnTo>
                    <a:pt x="1813560" y="3549395"/>
                  </a:lnTo>
                </a:path>
                <a:path w="8209915" h="3549650">
                  <a:moveTo>
                    <a:pt x="2395728" y="3480816"/>
                  </a:moveTo>
                  <a:lnTo>
                    <a:pt x="2395728" y="3549395"/>
                  </a:lnTo>
                </a:path>
                <a:path w="8209915" h="3549650">
                  <a:moveTo>
                    <a:pt x="2976372" y="3480816"/>
                  </a:moveTo>
                  <a:lnTo>
                    <a:pt x="2976372" y="3549395"/>
                  </a:lnTo>
                </a:path>
                <a:path w="8209915" h="3549650">
                  <a:moveTo>
                    <a:pt x="3558540" y="3480816"/>
                  </a:moveTo>
                  <a:lnTo>
                    <a:pt x="3558540" y="3549395"/>
                  </a:lnTo>
                </a:path>
                <a:path w="8209915" h="3549650">
                  <a:moveTo>
                    <a:pt x="4139184" y="3480816"/>
                  </a:moveTo>
                  <a:lnTo>
                    <a:pt x="4139184" y="3549395"/>
                  </a:lnTo>
                </a:path>
                <a:path w="8209915" h="3549650">
                  <a:moveTo>
                    <a:pt x="4721352" y="3480816"/>
                  </a:moveTo>
                  <a:lnTo>
                    <a:pt x="4721352" y="3549395"/>
                  </a:lnTo>
                </a:path>
                <a:path w="8209915" h="3549650">
                  <a:moveTo>
                    <a:pt x="5301995" y="3480816"/>
                  </a:moveTo>
                  <a:lnTo>
                    <a:pt x="5301995" y="3549395"/>
                  </a:lnTo>
                </a:path>
                <a:path w="8209915" h="3549650">
                  <a:moveTo>
                    <a:pt x="5884164" y="3480816"/>
                  </a:moveTo>
                  <a:lnTo>
                    <a:pt x="5884164" y="3549395"/>
                  </a:lnTo>
                </a:path>
                <a:path w="8209915" h="3549650">
                  <a:moveTo>
                    <a:pt x="6464808" y="3480816"/>
                  </a:moveTo>
                  <a:lnTo>
                    <a:pt x="6464808" y="3549395"/>
                  </a:lnTo>
                </a:path>
                <a:path w="8209915" h="3549650">
                  <a:moveTo>
                    <a:pt x="7046976" y="3480816"/>
                  </a:moveTo>
                  <a:lnTo>
                    <a:pt x="7046976" y="3549395"/>
                  </a:lnTo>
                </a:path>
                <a:path w="8209915" h="3549650">
                  <a:moveTo>
                    <a:pt x="7627619" y="3480816"/>
                  </a:moveTo>
                  <a:lnTo>
                    <a:pt x="7627619" y="3549395"/>
                  </a:lnTo>
                </a:path>
                <a:path w="8209915" h="3549650">
                  <a:moveTo>
                    <a:pt x="8209788" y="3480816"/>
                  </a:moveTo>
                  <a:lnTo>
                    <a:pt x="8209788" y="3549395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7828025" y="2000250"/>
              <a:ext cx="1743710" cy="862965"/>
            </a:xfrm>
            <a:custGeom>
              <a:avLst/>
              <a:gdLst/>
              <a:ahLst/>
              <a:cxnLst/>
              <a:rect l="l" t="t" r="r" b="b"/>
              <a:pathLst>
                <a:path w="1743709" h="862964">
                  <a:moveTo>
                    <a:pt x="0" y="862584"/>
                  </a:moveTo>
                  <a:lnTo>
                    <a:pt x="580644" y="417575"/>
                  </a:lnTo>
                </a:path>
                <a:path w="1743709" h="862964">
                  <a:moveTo>
                    <a:pt x="580644" y="417575"/>
                  </a:moveTo>
                  <a:lnTo>
                    <a:pt x="1162812" y="138684"/>
                  </a:lnTo>
                </a:path>
                <a:path w="1743709" h="862964">
                  <a:moveTo>
                    <a:pt x="1162812" y="138684"/>
                  </a:moveTo>
                  <a:lnTo>
                    <a:pt x="1743455" y="0"/>
                  </a:lnTo>
                </a:path>
              </a:pathLst>
            </a:custGeom>
            <a:ln w="38100">
              <a:solidFill>
                <a:srgbClr val="07637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13965" y="2862834"/>
              <a:ext cx="5814060" cy="1592580"/>
            </a:xfrm>
            <a:custGeom>
              <a:avLst/>
              <a:gdLst/>
              <a:ahLst/>
              <a:cxnLst/>
              <a:rect l="l" t="t" r="r" b="b"/>
              <a:pathLst>
                <a:path w="5814059" h="1592579">
                  <a:moveTo>
                    <a:pt x="0" y="1592579"/>
                  </a:moveTo>
                  <a:lnTo>
                    <a:pt x="580644" y="1254252"/>
                  </a:lnTo>
                  <a:lnTo>
                    <a:pt x="1162811" y="1223771"/>
                  </a:lnTo>
                  <a:lnTo>
                    <a:pt x="1743456" y="1363979"/>
                  </a:lnTo>
                  <a:lnTo>
                    <a:pt x="2325623" y="1267967"/>
                  </a:lnTo>
                  <a:lnTo>
                    <a:pt x="2906268" y="1086611"/>
                  </a:lnTo>
                  <a:lnTo>
                    <a:pt x="3488435" y="947927"/>
                  </a:lnTo>
                  <a:lnTo>
                    <a:pt x="4069079" y="836676"/>
                  </a:lnTo>
                  <a:lnTo>
                    <a:pt x="4651248" y="655319"/>
                  </a:lnTo>
                  <a:lnTo>
                    <a:pt x="5231891" y="417575"/>
                  </a:lnTo>
                  <a:lnTo>
                    <a:pt x="5814059" y="0"/>
                  </a:lnTo>
                </a:path>
              </a:pathLst>
            </a:custGeom>
            <a:ln w="38100">
              <a:solidFill>
                <a:srgbClr val="07637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5569" y="2544376"/>
            <a:ext cx="6865144" cy="2566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200,000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38">
              <a:latin typeface="Arial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sz="1350" spc="-4" dirty="0">
                <a:latin typeface="Arial"/>
                <a:cs typeface="Arial"/>
              </a:rPr>
              <a:t>150,000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38">
              <a:latin typeface="Arial"/>
              <a:cs typeface="Arial"/>
            </a:endParaRPr>
          </a:p>
          <a:p>
            <a:pPr marL="9525"/>
            <a:r>
              <a:rPr sz="1350" spc="-4" dirty="0">
                <a:latin typeface="Arial"/>
                <a:cs typeface="Arial"/>
              </a:rPr>
              <a:t>100,000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38">
              <a:latin typeface="Arial"/>
              <a:cs typeface="Arial"/>
            </a:endParaRPr>
          </a:p>
          <a:p>
            <a:pPr marL="104775"/>
            <a:r>
              <a:rPr sz="1350" spc="-4" dirty="0">
                <a:latin typeface="Arial"/>
                <a:cs typeface="Arial"/>
              </a:rPr>
              <a:t>50,000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38">
              <a:latin typeface="Arial"/>
              <a:cs typeface="Arial"/>
            </a:endParaRPr>
          </a:p>
          <a:p>
            <a:pPr marL="200025">
              <a:lnSpc>
                <a:spcPts val="1616"/>
              </a:lnSpc>
            </a:pPr>
            <a:r>
              <a:rPr sz="1350" spc="-4" dirty="0">
                <a:latin typeface="Arial"/>
                <a:cs typeface="Arial"/>
              </a:rPr>
              <a:t>0,000</a:t>
            </a:r>
            <a:endParaRPr sz="1350">
              <a:latin typeface="Arial"/>
              <a:cs typeface="Arial"/>
            </a:endParaRPr>
          </a:p>
          <a:p>
            <a:pPr marL="803910">
              <a:lnSpc>
                <a:spcPts val="1616"/>
              </a:lnSpc>
            </a:pPr>
            <a:r>
              <a:rPr sz="1350" spc="-4" dirty="0">
                <a:latin typeface="Arial"/>
                <a:cs typeface="Arial"/>
              </a:rPr>
              <a:t>2007</a:t>
            </a:r>
            <a:r>
              <a:rPr sz="1350" spc="6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2008</a:t>
            </a:r>
            <a:r>
              <a:rPr sz="1350" spc="6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2009</a:t>
            </a:r>
            <a:r>
              <a:rPr sz="1350" spc="6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2010</a:t>
            </a:r>
            <a:r>
              <a:rPr sz="1350" spc="6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2011</a:t>
            </a:r>
            <a:r>
              <a:rPr sz="1350" spc="6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2012</a:t>
            </a:r>
            <a:r>
              <a:rPr sz="1350" spc="6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2013</a:t>
            </a:r>
            <a:r>
              <a:rPr sz="1350" spc="6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2014</a:t>
            </a:r>
            <a:r>
              <a:rPr sz="1350" spc="6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2015</a:t>
            </a:r>
            <a:r>
              <a:rPr sz="1350" spc="6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2016</a:t>
            </a:r>
            <a:r>
              <a:rPr sz="1350" spc="6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2017</a:t>
            </a:r>
            <a:r>
              <a:rPr sz="1350" spc="6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2018</a:t>
            </a:r>
            <a:r>
              <a:rPr sz="1350" spc="6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2019</a:t>
            </a:r>
            <a:r>
              <a:rPr sz="1350" spc="6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3901" y="5418354"/>
            <a:ext cx="151257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Source: </a:t>
            </a:r>
            <a:r>
              <a:rPr sz="900" dirty="0">
                <a:latin typeface="Arial"/>
                <a:cs typeface="Arial"/>
              </a:rPr>
              <a:t>Statistics Denmark </a:t>
            </a:r>
            <a:r>
              <a:rPr sz="900" spc="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Best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estimates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2018-2020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9766" y="2282152"/>
            <a:ext cx="503396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latin typeface="Arial"/>
                <a:cs typeface="Arial"/>
              </a:rPr>
              <a:t>23</a:t>
            </a:r>
            <a:r>
              <a:rPr sz="1050" spc="-8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,000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083" y="1769173"/>
            <a:ext cx="1267301" cy="456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764" marR="3810" indent="-5715">
              <a:lnSpc>
                <a:spcPct val="111600"/>
              </a:lnSpc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Numbers</a:t>
            </a:r>
            <a:r>
              <a:rPr sz="1350" spc="-19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26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pigs </a:t>
            </a:r>
            <a:r>
              <a:rPr sz="1350" spc="-36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250,000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5089207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Operating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result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for</a:t>
            </a:r>
            <a:r>
              <a:rPr sz="1950" spc="-4" dirty="0">
                <a:solidFill>
                  <a:srgbClr val="076370"/>
                </a:solidFill>
              </a:rPr>
              <a:t> full-time</a:t>
            </a:r>
            <a:r>
              <a:rPr sz="1950" spc="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pig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producers</a:t>
            </a:r>
            <a:endParaRPr sz="1950"/>
          </a:p>
        </p:txBody>
      </p:sp>
      <p:grpSp>
        <p:nvGrpSpPr>
          <p:cNvPr id="3" name="object 3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5813" y="5538369"/>
            <a:ext cx="83867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Source:</a:t>
            </a:r>
            <a:r>
              <a:rPr sz="900" spc="-5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SEGES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84174" y="2159126"/>
            <a:ext cx="5574506" cy="2617470"/>
            <a:chOff x="1845564" y="1735835"/>
            <a:chExt cx="7432675" cy="3489960"/>
          </a:xfrm>
        </p:grpSpPr>
        <p:sp>
          <p:nvSpPr>
            <p:cNvPr id="8" name="object 8"/>
            <p:cNvSpPr/>
            <p:nvPr/>
          </p:nvSpPr>
          <p:spPr>
            <a:xfrm>
              <a:off x="1845564" y="1740407"/>
              <a:ext cx="7428230" cy="3481070"/>
            </a:xfrm>
            <a:custGeom>
              <a:avLst/>
              <a:gdLst/>
              <a:ahLst/>
              <a:cxnLst/>
              <a:rect l="l" t="t" r="r" b="b"/>
              <a:pathLst>
                <a:path w="7428230" h="3481070">
                  <a:moveTo>
                    <a:pt x="70104" y="3480816"/>
                  </a:moveTo>
                  <a:lnTo>
                    <a:pt x="7427976" y="3480816"/>
                  </a:lnTo>
                </a:path>
                <a:path w="7428230" h="3481070">
                  <a:moveTo>
                    <a:pt x="70104" y="3046475"/>
                  </a:moveTo>
                  <a:lnTo>
                    <a:pt x="7427976" y="3046475"/>
                  </a:lnTo>
                </a:path>
                <a:path w="7428230" h="3481070">
                  <a:moveTo>
                    <a:pt x="70104" y="2176272"/>
                  </a:moveTo>
                  <a:lnTo>
                    <a:pt x="7427976" y="2176272"/>
                  </a:lnTo>
                </a:path>
                <a:path w="7428230" h="3481070">
                  <a:moveTo>
                    <a:pt x="70104" y="1740407"/>
                  </a:moveTo>
                  <a:lnTo>
                    <a:pt x="7427976" y="1740407"/>
                  </a:lnTo>
                </a:path>
                <a:path w="7428230" h="3481070">
                  <a:moveTo>
                    <a:pt x="70104" y="1306067"/>
                  </a:moveTo>
                  <a:lnTo>
                    <a:pt x="7427976" y="1306067"/>
                  </a:lnTo>
                </a:path>
                <a:path w="7428230" h="3481070">
                  <a:moveTo>
                    <a:pt x="70104" y="870203"/>
                  </a:moveTo>
                  <a:lnTo>
                    <a:pt x="7427976" y="870203"/>
                  </a:lnTo>
                </a:path>
                <a:path w="7428230" h="3481070">
                  <a:moveTo>
                    <a:pt x="70104" y="435863"/>
                  </a:moveTo>
                  <a:lnTo>
                    <a:pt x="7427976" y="435863"/>
                  </a:lnTo>
                </a:path>
                <a:path w="7428230" h="3481070">
                  <a:moveTo>
                    <a:pt x="70104" y="0"/>
                  </a:moveTo>
                  <a:lnTo>
                    <a:pt x="7427976" y="0"/>
                  </a:lnTo>
                </a:path>
                <a:path w="7428230" h="3481070">
                  <a:moveTo>
                    <a:pt x="70104" y="3480816"/>
                  </a:moveTo>
                  <a:lnTo>
                    <a:pt x="70104" y="0"/>
                  </a:lnTo>
                </a:path>
                <a:path w="7428230" h="3481070">
                  <a:moveTo>
                    <a:pt x="0" y="3480816"/>
                  </a:moveTo>
                  <a:lnTo>
                    <a:pt x="70104" y="3480816"/>
                  </a:lnTo>
                </a:path>
                <a:path w="7428230" h="3481070">
                  <a:moveTo>
                    <a:pt x="0" y="3046475"/>
                  </a:moveTo>
                  <a:lnTo>
                    <a:pt x="70104" y="3046475"/>
                  </a:lnTo>
                </a:path>
                <a:path w="7428230" h="3481070">
                  <a:moveTo>
                    <a:pt x="0" y="2610611"/>
                  </a:moveTo>
                  <a:lnTo>
                    <a:pt x="70104" y="2610611"/>
                  </a:lnTo>
                </a:path>
                <a:path w="7428230" h="3481070">
                  <a:moveTo>
                    <a:pt x="0" y="2176272"/>
                  </a:moveTo>
                  <a:lnTo>
                    <a:pt x="70104" y="2176272"/>
                  </a:lnTo>
                </a:path>
                <a:path w="7428230" h="3481070">
                  <a:moveTo>
                    <a:pt x="0" y="1740407"/>
                  </a:moveTo>
                  <a:lnTo>
                    <a:pt x="70104" y="1740407"/>
                  </a:lnTo>
                </a:path>
                <a:path w="7428230" h="3481070">
                  <a:moveTo>
                    <a:pt x="0" y="1306067"/>
                  </a:moveTo>
                  <a:lnTo>
                    <a:pt x="70104" y="1306067"/>
                  </a:lnTo>
                </a:path>
                <a:path w="7428230" h="3481070">
                  <a:moveTo>
                    <a:pt x="0" y="870203"/>
                  </a:moveTo>
                  <a:lnTo>
                    <a:pt x="70104" y="870203"/>
                  </a:lnTo>
                </a:path>
                <a:path w="7428230" h="3481070">
                  <a:moveTo>
                    <a:pt x="0" y="435863"/>
                  </a:moveTo>
                  <a:lnTo>
                    <a:pt x="70104" y="435863"/>
                  </a:lnTo>
                </a:path>
                <a:path w="7428230" h="3481070">
                  <a:moveTo>
                    <a:pt x="0" y="0"/>
                  </a:moveTo>
                  <a:lnTo>
                    <a:pt x="70104" y="0"/>
                  </a:lnTo>
                </a:path>
                <a:path w="7428230" h="3481070">
                  <a:moveTo>
                    <a:pt x="70104" y="2610611"/>
                  </a:moveTo>
                  <a:lnTo>
                    <a:pt x="7427976" y="2610611"/>
                  </a:lnTo>
                </a:path>
                <a:path w="7428230" h="3481070">
                  <a:moveTo>
                    <a:pt x="70104" y="2610611"/>
                  </a:moveTo>
                  <a:lnTo>
                    <a:pt x="70104" y="2679191"/>
                  </a:lnTo>
                </a:path>
                <a:path w="7428230" h="3481070">
                  <a:moveTo>
                    <a:pt x="1120140" y="2610611"/>
                  </a:moveTo>
                  <a:lnTo>
                    <a:pt x="1120140" y="2679191"/>
                  </a:lnTo>
                </a:path>
                <a:path w="7428230" h="3481070">
                  <a:moveTo>
                    <a:pt x="2171700" y="2610611"/>
                  </a:moveTo>
                  <a:lnTo>
                    <a:pt x="2171700" y="2679191"/>
                  </a:lnTo>
                </a:path>
                <a:path w="7428230" h="3481070">
                  <a:moveTo>
                    <a:pt x="3223260" y="2610611"/>
                  </a:moveTo>
                  <a:lnTo>
                    <a:pt x="3223260" y="2679191"/>
                  </a:lnTo>
                </a:path>
                <a:path w="7428230" h="3481070">
                  <a:moveTo>
                    <a:pt x="4273296" y="2610611"/>
                  </a:moveTo>
                  <a:lnTo>
                    <a:pt x="4273296" y="2679191"/>
                  </a:lnTo>
                </a:path>
                <a:path w="7428230" h="3481070">
                  <a:moveTo>
                    <a:pt x="5324856" y="2610611"/>
                  </a:moveTo>
                  <a:lnTo>
                    <a:pt x="5324856" y="2679191"/>
                  </a:lnTo>
                </a:path>
                <a:path w="7428230" h="3481070">
                  <a:moveTo>
                    <a:pt x="6376416" y="2610611"/>
                  </a:moveTo>
                  <a:lnTo>
                    <a:pt x="6376416" y="2679191"/>
                  </a:lnTo>
                </a:path>
                <a:path w="7428230" h="3481070">
                  <a:moveTo>
                    <a:pt x="7427976" y="2610611"/>
                  </a:moveTo>
                  <a:lnTo>
                    <a:pt x="7427976" y="2679191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2440686" y="2088641"/>
              <a:ext cx="6306820" cy="2540635"/>
            </a:xfrm>
            <a:custGeom>
              <a:avLst/>
              <a:gdLst/>
              <a:ahLst/>
              <a:cxnLst/>
              <a:rect l="l" t="t" r="r" b="b"/>
              <a:pathLst>
                <a:path w="6306820" h="2540635">
                  <a:moveTo>
                    <a:pt x="0" y="1662684"/>
                  </a:moveTo>
                  <a:lnTo>
                    <a:pt x="1051560" y="1418844"/>
                  </a:lnTo>
                  <a:lnTo>
                    <a:pt x="2101596" y="2540508"/>
                  </a:lnTo>
                  <a:lnTo>
                    <a:pt x="3153155" y="1609344"/>
                  </a:lnTo>
                  <a:lnTo>
                    <a:pt x="4204716" y="0"/>
                  </a:lnTo>
                  <a:lnTo>
                    <a:pt x="5256275" y="47244"/>
                  </a:lnTo>
                  <a:lnTo>
                    <a:pt x="6306312" y="755904"/>
                  </a:lnTo>
                </a:path>
              </a:pathLst>
            </a:custGeom>
            <a:ln w="38100">
              <a:solidFill>
                <a:srgbClr val="07637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0686" y="2701289"/>
              <a:ext cx="6306820" cy="1988820"/>
            </a:xfrm>
            <a:custGeom>
              <a:avLst/>
              <a:gdLst/>
              <a:ahLst/>
              <a:cxnLst/>
              <a:rect l="l" t="t" r="r" b="b"/>
              <a:pathLst>
                <a:path w="6306820" h="1988820">
                  <a:moveTo>
                    <a:pt x="0" y="1406652"/>
                  </a:moveTo>
                  <a:lnTo>
                    <a:pt x="1051560" y="841248"/>
                  </a:lnTo>
                  <a:lnTo>
                    <a:pt x="2101596" y="1345692"/>
                  </a:lnTo>
                  <a:lnTo>
                    <a:pt x="3153155" y="1833372"/>
                  </a:lnTo>
                  <a:lnTo>
                    <a:pt x="4204716" y="1988820"/>
                  </a:lnTo>
                  <a:lnTo>
                    <a:pt x="5256275" y="798576"/>
                  </a:lnTo>
                  <a:lnTo>
                    <a:pt x="6306312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9562" y="1845088"/>
            <a:ext cx="839153" cy="303817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5738">
              <a:spcBef>
                <a:spcPts val="71"/>
              </a:spcBef>
            </a:pPr>
            <a:r>
              <a:rPr sz="1200" spc="-4" dirty="0">
                <a:latin typeface="Arial"/>
                <a:cs typeface="Arial"/>
              </a:rPr>
              <a:t>DKK</a:t>
            </a:r>
            <a:endParaRPr sz="1200">
              <a:latin typeface="Arial"/>
              <a:cs typeface="Arial"/>
            </a:endParaRPr>
          </a:p>
          <a:p>
            <a:pPr marR="3810" algn="r">
              <a:spcBef>
                <a:spcPts val="71"/>
              </a:spcBef>
            </a:pPr>
            <a:r>
              <a:rPr sz="1350" spc="-4" dirty="0">
                <a:latin typeface="Arial"/>
                <a:cs typeface="Arial"/>
              </a:rPr>
              <a:t>3.000.000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2.500.000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53"/>
              </a:spcBef>
            </a:pPr>
            <a:r>
              <a:rPr sz="1350" spc="-4" dirty="0">
                <a:latin typeface="Arial"/>
                <a:cs typeface="Arial"/>
              </a:rPr>
              <a:t>2.000.000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1.500.000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53"/>
              </a:spcBef>
            </a:pPr>
            <a:r>
              <a:rPr sz="1350" spc="-4" dirty="0">
                <a:latin typeface="Arial"/>
                <a:cs typeface="Arial"/>
              </a:rPr>
              <a:t>1.000.000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500.000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53"/>
              </a:spcBef>
            </a:pPr>
            <a:r>
              <a:rPr sz="1350" spc="-4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-500.000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-1.000.000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0489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8874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7354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5738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84217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72696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61081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98602" y="3489007"/>
            <a:ext cx="18288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8100">
            <a:solidFill>
              <a:srgbClr val="07637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7292435" y="3322797"/>
            <a:ext cx="1019651" cy="4852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20000"/>
              </a:lnSpc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Organic 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Conventi</a:t>
            </a:r>
            <a:r>
              <a:rPr sz="1350" spc="-11" dirty="0">
                <a:latin typeface="Arial"/>
                <a:cs typeface="Arial"/>
              </a:rPr>
              <a:t>o</a:t>
            </a:r>
            <a:r>
              <a:rPr sz="1350" dirty="0">
                <a:latin typeface="Arial"/>
                <a:cs typeface="Arial"/>
              </a:rPr>
              <a:t>n</a:t>
            </a:r>
            <a:r>
              <a:rPr sz="1350" spc="-4" dirty="0">
                <a:latin typeface="Arial"/>
                <a:cs typeface="Arial"/>
              </a:rPr>
              <a:t>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98602" y="3735896"/>
            <a:ext cx="18288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 txBox="1"/>
          <p:nvPr/>
        </p:nvSpPr>
        <p:spPr>
          <a:xfrm>
            <a:off x="6484048" y="2991327"/>
            <a:ext cx="190928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>
                <a:latin typeface="Arial"/>
                <a:cs typeface="Arial"/>
              </a:rPr>
              <a:t>1.7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Million</a:t>
            </a:r>
            <a:r>
              <a:rPr sz="1200" spc="-34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DKK</a:t>
            </a:r>
            <a:r>
              <a:rPr sz="1200" spc="-4" dirty="0">
                <a:latin typeface="Arial"/>
                <a:cs typeface="Arial"/>
              </a:rPr>
              <a:t> ~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€</a:t>
            </a:r>
            <a:r>
              <a:rPr sz="1200" spc="-8" dirty="0">
                <a:latin typeface="Arial"/>
                <a:cs typeface="Arial"/>
              </a:rPr>
              <a:t> 232,000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3048" cy="51435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6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246376"/>
              <a:ext cx="12190730" cy="3459479"/>
            </a:xfrm>
            <a:custGeom>
              <a:avLst/>
              <a:gdLst/>
              <a:ahLst/>
              <a:cxnLst/>
              <a:rect l="l" t="t" r="r" b="b"/>
              <a:pathLst>
                <a:path w="12190730" h="3459479">
                  <a:moveTo>
                    <a:pt x="12190476" y="0"/>
                  </a:moveTo>
                  <a:lnTo>
                    <a:pt x="0" y="0"/>
                  </a:lnTo>
                  <a:lnTo>
                    <a:pt x="0" y="3459479"/>
                  </a:lnTo>
                  <a:lnTo>
                    <a:pt x="12190476" y="3459479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7637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066" y="2851176"/>
            <a:ext cx="4012406" cy="43617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775" spc="-4" dirty="0"/>
              <a:t>Organic</a:t>
            </a:r>
            <a:r>
              <a:rPr sz="2775" spc="-8" dirty="0"/>
              <a:t> </a:t>
            </a:r>
            <a:r>
              <a:rPr sz="2775" spc="-4" dirty="0"/>
              <a:t>egg</a:t>
            </a:r>
            <a:r>
              <a:rPr sz="2775" spc="-8" dirty="0"/>
              <a:t> </a:t>
            </a:r>
            <a:r>
              <a:rPr sz="2775" spc="-4" dirty="0"/>
              <a:t>production</a:t>
            </a:r>
            <a:endParaRPr sz="2775"/>
          </a:p>
        </p:txBody>
      </p:sp>
      <p:sp>
        <p:nvSpPr>
          <p:cNvPr id="6" name="object 6"/>
          <p:cNvSpPr txBox="1"/>
          <p:nvPr/>
        </p:nvSpPr>
        <p:spPr>
          <a:xfrm>
            <a:off x="374065" y="3544062"/>
            <a:ext cx="8320088" cy="15832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314" indent="-215265">
              <a:spcBef>
                <a:spcPts val="75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Sale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 organic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eggs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Arial"/>
                <a:cs typeface="Arial"/>
              </a:rPr>
              <a:t>grown</a:t>
            </a:r>
            <a:r>
              <a:rPr sz="1350" spc="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tremendously</a:t>
            </a:r>
            <a:r>
              <a:rPr sz="135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recent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6"/>
              </a:spcBef>
              <a:buClr>
                <a:srgbClr val="FFFFFF"/>
              </a:buClr>
              <a:buFont typeface="Arial"/>
              <a:buChar char="•"/>
            </a:pPr>
            <a:endParaRPr sz="1313">
              <a:latin typeface="Arial"/>
              <a:cs typeface="Arial"/>
            </a:endParaRPr>
          </a:p>
          <a:p>
            <a:pPr marL="224314" marR="3810" indent="-215265">
              <a:lnSpc>
                <a:spcPts val="1523"/>
              </a:lnSpc>
              <a:buChar char="•"/>
              <a:tabLst>
                <a:tab pos="224314" algn="l"/>
                <a:tab pos="224790" algn="l"/>
              </a:tabLst>
            </a:pP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2017,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collected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organic</a:t>
            </a:r>
            <a:r>
              <a:rPr sz="1350" spc="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eggs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350" spc="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19.2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28.4% of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eggs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collected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packing </a:t>
            </a:r>
            <a:r>
              <a:rPr sz="1350" spc="-3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163">
              <a:latin typeface="Arial"/>
              <a:cs typeface="Arial"/>
            </a:endParaRPr>
          </a:p>
          <a:p>
            <a:pPr marL="224314" indent="-215265">
              <a:spcBef>
                <a:spcPts val="4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2017,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organic</a:t>
            </a:r>
            <a:r>
              <a:rPr sz="1350" spc="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eggs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accounted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 32%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 table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eggs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sold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retail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stores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  <a:buClr>
                <a:srgbClr val="FFFFFF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24314" indent="-215265">
              <a:spcBef>
                <a:spcPts val="4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Animal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welfare</a:t>
            </a:r>
            <a:r>
              <a:rPr sz="1350" spc="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reason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1350" spc="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consumers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buy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organic</a:t>
            </a:r>
            <a:r>
              <a:rPr sz="1350" spc="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eggs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3765" y="5348097"/>
            <a:ext cx="8353425" cy="441484"/>
            <a:chOff x="551687" y="5987796"/>
            <a:chExt cx="11137900" cy="5886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" y="6176772"/>
              <a:ext cx="1427988" cy="2164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010" y="5511678"/>
            <a:ext cx="1061624" cy="1092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3132296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Collection</a:t>
            </a:r>
            <a:r>
              <a:rPr sz="1950" spc="-30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of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19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eggs</a:t>
            </a:r>
            <a:endParaRPr sz="1950"/>
          </a:p>
        </p:txBody>
      </p:sp>
      <p:grpSp>
        <p:nvGrpSpPr>
          <p:cNvPr id="4" name="object 4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4666" y="2130551"/>
            <a:ext cx="6589395" cy="2667000"/>
            <a:chOff x="1019555" y="1697735"/>
            <a:chExt cx="8785860" cy="3556000"/>
          </a:xfrm>
        </p:grpSpPr>
        <p:sp>
          <p:nvSpPr>
            <p:cNvPr id="8" name="object 8"/>
            <p:cNvSpPr/>
            <p:nvPr/>
          </p:nvSpPr>
          <p:spPr>
            <a:xfrm>
              <a:off x="1019555" y="1702307"/>
              <a:ext cx="8781415" cy="3550920"/>
            </a:xfrm>
            <a:custGeom>
              <a:avLst/>
              <a:gdLst/>
              <a:ahLst/>
              <a:cxnLst/>
              <a:rect l="l" t="t" r="r" b="b"/>
              <a:pathLst>
                <a:path w="8781415" h="3550920">
                  <a:moveTo>
                    <a:pt x="70103" y="2784347"/>
                  </a:moveTo>
                  <a:lnTo>
                    <a:pt x="8781288" y="2784347"/>
                  </a:lnTo>
                </a:path>
                <a:path w="8781415" h="3550920">
                  <a:moveTo>
                    <a:pt x="70103" y="2089403"/>
                  </a:moveTo>
                  <a:lnTo>
                    <a:pt x="8781288" y="2089403"/>
                  </a:lnTo>
                </a:path>
                <a:path w="8781415" h="3550920">
                  <a:moveTo>
                    <a:pt x="70103" y="1392936"/>
                  </a:moveTo>
                  <a:lnTo>
                    <a:pt x="8781288" y="1392936"/>
                  </a:lnTo>
                </a:path>
                <a:path w="8781415" h="3550920">
                  <a:moveTo>
                    <a:pt x="70103" y="696467"/>
                  </a:moveTo>
                  <a:lnTo>
                    <a:pt x="8781288" y="696467"/>
                  </a:lnTo>
                </a:path>
                <a:path w="8781415" h="3550920">
                  <a:moveTo>
                    <a:pt x="70103" y="0"/>
                  </a:moveTo>
                  <a:lnTo>
                    <a:pt x="8781288" y="0"/>
                  </a:lnTo>
                </a:path>
                <a:path w="8781415" h="3550920">
                  <a:moveTo>
                    <a:pt x="70103" y="3480816"/>
                  </a:moveTo>
                  <a:lnTo>
                    <a:pt x="70103" y="0"/>
                  </a:lnTo>
                </a:path>
                <a:path w="8781415" h="3550920">
                  <a:moveTo>
                    <a:pt x="0" y="3480816"/>
                  </a:moveTo>
                  <a:lnTo>
                    <a:pt x="70103" y="3480816"/>
                  </a:lnTo>
                </a:path>
                <a:path w="8781415" h="3550920">
                  <a:moveTo>
                    <a:pt x="0" y="2784347"/>
                  </a:moveTo>
                  <a:lnTo>
                    <a:pt x="70103" y="2784347"/>
                  </a:lnTo>
                </a:path>
                <a:path w="8781415" h="3550920">
                  <a:moveTo>
                    <a:pt x="0" y="2089403"/>
                  </a:moveTo>
                  <a:lnTo>
                    <a:pt x="70103" y="2089403"/>
                  </a:lnTo>
                </a:path>
                <a:path w="8781415" h="3550920">
                  <a:moveTo>
                    <a:pt x="0" y="1392936"/>
                  </a:moveTo>
                  <a:lnTo>
                    <a:pt x="70103" y="1392936"/>
                  </a:lnTo>
                </a:path>
                <a:path w="8781415" h="3550920">
                  <a:moveTo>
                    <a:pt x="0" y="696467"/>
                  </a:moveTo>
                  <a:lnTo>
                    <a:pt x="70103" y="696467"/>
                  </a:lnTo>
                </a:path>
                <a:path w="8781415" h="3550920">
                  <a:moveTo>
                    <a:pt x="0" y="0"/>
                  </a:moveTo>
                  <a:lnTo>
                    <a:pt x="70103" y="0"/>
                  </a:lnTo>
                </a:path>
                <a:path w="8781415" h="3550920">
                  <a:moveTo>
                    <a:pt x="70103" y="3480816"/>
                  </a:moveTo>
                  <a:lnTo>
                    <a:pt x="8781288" y="3480816"/>
                  </a:lnTo>
                </a:path>
                <a:path w="8781415" h="3550920">
                  <a:moveTo>
                    <a:pt x="70103" y="3480816"/>
                  </a:moveTo>
                  <a:lnTo>
                    <a:pt x="70103" y="3550919"/>
                  </a:lnTo>
                </a:path>
                <a:path w="8781415" h="3550920">
                  <a:moveTo>
                    <a:pt x="691895" y="3480816"/>
                  </a:moveTo>
                  <a:lnTo>
                    <a:pt x="691895" y="3550919"/>
                  </a:lnTo>
                </a:path>
                <a:path w="8781415" h="3550920">
                  <a:moveTo>
                    <a:pt x="1313688" y="3480816"/>
                  </a:moveTo>
                  <a:lnTo>
                    <a:pt x="1313688" y="3550919"/>
                  </a:lnTo>
                </a:path>
                <a:path w="8781415" h="3550920">
                  <a:moveTo>
                    <a:pt x="1937004" y="3480816"/>
                  </a:moveTo>
                  <a:lnTo>
                    <a:pt x="1937004" y="3550919"/>
                  </a:lnTo>
                </a:path>
                <a:path w="8781415" h="3550920">
                  <a:moveTo>
                    <a:pt x="2558796" y="3480816"/>
                  </a:moveTo>
                  <a:lnTo>
                    <a:pt x="2558796" y="3550919"/>
                  </a:lnTo>
                </a:path>
                <a:path w="8781415" h="3550920">
                  <a:moveTo>
                    <a:pt x="3180588" y="3480816"/>
                  </a:moveTo>
                  <a:lnTo>
                    <a:pt x="3180588" y="3550919"/>
                  </a:lnTo>
                </a:path>
                <a:path w="8781415" h="3550920">
                  <a:moveTo>
                    <a:pt x="3803904" y="3480816"/>
                  </a:moveTo>
                  <a:lnTo>
                    <a:pt x="3803904" y="3550919"/>
                  </a:lnTo>
                </a:path>
                <a:path w="8781415" h="3550920">
                  <a:moveTo>
                    <a:pt x="4425696" y="3480816"/>
                  </a:moveTo>
                  <a:lnTo>
                    <a:pt x="4425696" y="3550919"/>
                  </a:lnTo>
                </a:path>
                <a:path w="8781415" h="3550920">
                  <a:moveTo>
                    <a:pt x="5047488" y="3480816"/>
                  </a:moveTo>
                  <a:lnTo>
                    <a:pt x="5047488" y="3550919"/>
                  </a:lnTo>
                </a:path>
                <a:path w="8781415" h="3550920">
                  <a:moveTo>
                    <a:pt x="5670804" y="3480816"/>
                  </a:moveTo>
                  <a:lnTo>
                    <a:pt x="5670804" y="3550919"/>
                  </a:lnTo>
                </a:path>
                <a:path w="8781415" h="3550920">
                  <a:moveTo>
                    <a:pt x="6292596" y="3480816"/>
                  </a:moveTo>
                  <a:lnTo>
                    <a:pt x="6292596" y="3550919"/>
                  </a:lnTo>
                </a:path>
                <a:path w="8781415" h="3550920">
                  <a:moveTo>
                    <a:pt x="6914388" y="3480816"/>
                  </a:moveTo>
                  <a:lnTo>
                    <a:pt x="6914388" y="3550919"/>
                  </a:lnTo>
                </a:path>
                <a:path w="8781415" h="3550920">
                  <a:moveTo>
                    <a:pt x="7537704" y="3480816"/>
                  </a:moveTo>
                  <a:lnTo>
                    <a:pt x="7537704" y="3550919"/>
                  </a:lnTo>
                </a:path>
                <a:path w="8781415" h="3550920">
                  <a:moveTo>
                    <a:pt x="8159496" y="3480816"/>
                  </a:moveTo>
                  <a:lnTo>
                    <a:pt x="8159496" y="3550919"/>
                  </a:lnTo>
                </a:path>
                <a:path w="8781415" h="3550920">
                  <a:moveTo>
                    <a:pt x="8781288" y="3480816"/>
                  </a:moveTo>
                  <a:lnTo>
                    <a:pt x="8781288" y="3550919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7623810" y="1841753"/>
              <a:ext cx="1866900" cy="669290"/>
            </a:xfrm>
            <a:custGeom>
              <a:avLst/>
              <a:gdLst/>
              <a:ahLst/>
              <a:cxnLst/>
              <a:rect l="l" t="t" r="r" b="b"/>
              <a:pathLst>
                <a:path w="1866900" h="669289">
                  <a:moveTo>
                    <a:pt x="0" y="669036"/>
                  </a:moveTo>
                  <a:lnTo>
                    <a:pt x="621792" y="417575"/>
                  </a:lnTo>
                </a:path>
                <a:path w="1866900" h="669289">
                  <a:moveTo>
                    <a:pt x="621792" y="417575"/>
                  </a:moveTo>
                  <a:lnTo>
                    <a:pt x="1243584" y="208787"/>
                  </a:lnTo>
                </a:path>
                <a:path w="1866900" h="669289">
                  <a:moveTo>
                    <a:pt x="1243584" y="208787"/>
                  </a:moveTo>
                  <a:lnTo>
                    <a:pt x="1866900" y="0"/>
                  </a:lnTo>
                </a:path>
              </a:pathLst>
            </a:custGeom>
            <a:ln w="38100">
              <a:solidFill>
                <a:srgbClr val="07637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99793" y="2510789"/>
              <a:ext cx="6224270" cy="1600200"/>
            </a:xfrm>
            <a:custGeom>
              <a:avLst/>
              <a:gdLst/>
              <a:ahLst/>
              <a:cxnLst/>
              <a:rect l="l" t="t" r="r" b="b"/>
              <a:pathLst>
                <a:path w="6224270" h="1600200">
                  <a:moveTo>
                    <a:pt x="0" y="1586484"/>
                  </a:moveTo>
                  <a:lnTo>
                    <a:pt x="623316" y="1531620"/>
                  </a:lnTo>
                  <a:lnTo>
                    <a:pt x="1245108" y="1600200"/>
                  </a:lnTo>
                  <a:lnTo>
                    <a:pt x="1866900" y="1516380"/>
                  </a:lnTo>
                  <a:lnTo>
                    <a:pt x="2490216" y="1391412"/>
                  </a:lnTo>
                  <a:lnTo>
                    <a:pt x="3112008" y="1182624"/>
                  </a:lnTo>
                  <a:lnTo>
                    <a:pt x="3733800" y="1155192"/>
                  </a:lnTo>
                  <a:lnTo>
                    <a:pt x="4357116" y="973836"/>
                  </a:lnTo>
                  <a:lnTo>
                    <a:pt x="4978908" y="640080"/>
                  </a:lnTo>
                  <a:lnTo>
                    <a:pt x="5600700" y="347472"/>
                  </a:lnTo>
                  <a:lnTo>
                    <a:pt x="6224015" y="0"/>
                  </a:lnTo>
                </a:path>
              </a:pathLst>
            </a:custGeom>
            <a:ln w="38100">
              <a:solidFill>
                <a:srgbClr val="07637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9163" y="2530412"/>
            <a:ext cx="6849428" cy="2566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38">
              <a:latin typeface="Arial"/>
              <a:cs typeface="Arial"/>
            </a:endParaRPr>
          </a:p>
          <a:p>
            <a:pPr marL="9525"/>
            <a:r>
              <a:rPr sz="1350" spc="-8" dirty="0"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38">
              <a:latin typeface="Arial"/>
              <a:cs typeface="Arial"/>
            </a:endParaRPr>
          </a:p>
          <a:p>
            <a:pPr marL="9525"/>
            <a:r>
              <a:rPr sz="1350" spc="-8" dirty="0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38">
              <a:latin typeface="Arial"/>
              <a:cs typeface="Arial"/>
            </a:endParaRPr>
          </a:p>
          <a:p>
            <a:pPr marL="104775"/>
            <a:r>
              <a:rPr sz="1350" spc="-4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2138">
              <a:latin typeface="Arial"/>
              <a:cs typeface="Arial"/>
            </a:endParaRPr>
          </a:p>
          <a:p>
            <a:pPr marL="104775">
              <a:lnSpc>
                <a:spcPts val="1613"/>
              </a:lnSpc>
            </a:pPr>
            <a:r>
              <a:rPr sz="1350" spc="-4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  <a:p>
            <a:pPr marL="390049">
              <a:lnSpc>
                <a:spcPts val="1613"/>
              </a:lnSpc>
            </a:pPr>
            <a:r>
              <a:rPr sz="1350" spc="-4" dirty="0">
                <a:latin typeface="Arial"/>
                <a:cs typeface="Arial"/>
              </a:rPr>
              <a:t>2007</a:t>
            </a:r>
            <a:r>
              <a:rPr sz="1350" spc="29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2008</a:t>
            </a:r>
            <a:r>
              <a:rPr sz="1350" spc="29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2009</a:t>
            </a:r>
            <a:r>
              <a:rPr sz="1350" spc="296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2010</a:t>
            </a:r>
            <a:r>
              <a:rPr sz="1350" spc="29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2011</a:t>
            </a:r>
            <a:r>
              <a:rPr sz="1350" spc="296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2012</a:t>
            </a:r>
            <a:r>
              <a:rPr sz="1350" spc="29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2013</a:t>
            </a:r>
            <a:r>
              <a:rPr sz="1350" spc="29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2014</a:t>
            </a:r>
            <a:r>
              <a:rPr sz="1350" spc="296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2015</a:t>
            </a:r>
            <a:r>
              <a:rPr sz="1350" spc="29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2016</a:t>
            </a:r>
            <a:r>
              <a:rPr sz="1350" spc="296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2017</a:t>
            </a:r>
            <a:r>
              <a:rPr sz="1350" spc="29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2018</a:t>
            </a:r>
            <a:r>
              <a:rPr sz="1350" spc="29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2019</a:t>
            </a:r>
            <a:r>
              <a:rPr sz="1350" spc="296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164" y="2008061"/>
            <a:ext cx="20907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5535" y="5417668"/>
            <a:ext cx="151257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Source: </a:t>
            </a:r>
            <a:r>
              <a:rPr sz="900" dirty="0">
                <a:latin typeface="Arial"/>
                <a:cs typeface="Arial"/>
              </a:rPr>
              <a:t>Statistics Denmark </a:t>
            </a:r>
            <a:r>
              <a:rPr sz="900" spc="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Best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estimates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2018-2020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940" y="1752504"/>
            <a:ext cx="73390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Million</a:t>
            </a:r>
            <a:r>
              <a:rPr sz="1350" spc="-3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kg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71861" y="2112074"/>
            <a:ext cx="69246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latin typeface="Arial"/>
                <a:cs typeface="Arial"/>
              </a:rPr>
              <a:t>24.0</a:t>
            </a:r>
            <a:r>
              <a:rPr sz="1050" spc="-23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illion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4713" y="2019681"/>
            <a:ext cx="2699765" cy="31112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7840" y="1987296"/>
            <a:ext cx="4519613" cy="127663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2425" indent="-342900">
              <a:spcBef>
                <a:spcPts val="75"/>
              </a:spcBef>
              <a:buAutoNum type="arabicPeriod"/>
              <a:tabLst>
                <a:tab pos="351949" algn="l"/>
                <a:tab pos="352425" algn="l"/>
              </a:tabLst>
            </a:pP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r>
              <a:rPr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farming</a:t>
            </a:r>
            <a:r>
              <a:rPr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and</a:t>
            </a:r>
            <a:r>
              <a:rPr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production</a:t>
            </a:r>
            <a:endParaRPr>
              <a:latin typeface="Arial"/>
              <a:cs typeface="Arial"/>
            </a:endParaRPr>
          </a:p>
          <a:p>
            <a:pPr marL="326707" indent="-317659">
              <a:spcBef>
                <a:spcPts val="1673"/>
              </a:spcBef>
              <a:buAutoNum type="arabicPeriod"/>
              <a:tabLst>
                <a:tab pos="326707" algn="l"/>
                <a:tab pos="327184" algn="l"/>
              </a:tabLst>
            </a:pP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r>
              <a:rPr spc="-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76370"/>
                </a:solidFill>
                <a:latin typeface="Arial"/>
                <a:cs typeface="Arial"/>
              </a:rPr>
              <a:t>food market</a:t>
            </a:r>
            <a:r>
              <a:rPr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and consumption</a:t>
            </a:r>
            <a:endParaRPr>
              <a:latin typeface="Arial"/>
              <a:cs typeface="Arial"/>
            </a:endParaRPr>
          </a:p>
          <a:p>
            <a:pPr marL="352425" indent="-342900">
              <a:spcBef>
                <a:spcPts val="1665"/>
              </a:spcBef>
              <a:buAutoNum type="arabicPeriod"/>
              <a:tabLst>
                <a:tab pos="351949" algn="l"/>
                <a:tab pos="352425" algn="l"/>
              </a:tabLst>
            </a:pP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Danish</a:t>
            </a:r>
            <a:r>
              <a:rPr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policy</a:t>
            </a:r>
            <a:r>
              <a:rPr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76370"/>
                </a:solidFill>
                <a:latin typeface="Arial"/>
                <a:cs typeface="Arial"/>
              </a:rPr>
              <a:t>to </a:t>
            </a: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promote</a:t>
            </a:r>
            <a:r>
              <a:rPr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r>
              <a:rPr spc="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76370"/>
                </a:solidFill>
                <a:latin typeface="Arial"/>
                <a:cs typeface="Arial"/>
              </a:rPr>
              <a:t>farming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930116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A</a:t>
            </a:r>
            <a:r>
              <a:rPr sz="1950" spc="4" dirty="0">
                <a:solidFill>
                  <a:srgbClr val="076370"/>
                </a:solidFill>
              </a:rPr>
              <a:t>g</a:t>
            </a:r>
            <a:r>
              <a:rPr sz="1950" dirty="0">
                <a:solidFill>
                  <a:srgbClr val="076370"/>
                </a:solidFill>
              </a:rPr>
              <a:t>e</a:t>
            </a:r>
            <a:r>
              <a:rPr sz="1950" spc="4" dirty="0">
                <a:solidFill>
                  <a:srgbClr val="076370"/>
                </a:solidFill>
              </a:rPr>
              <a:t>n</a:t>
            </a:r>
            <a:r>
              <a:rPr sz="1950" dirty="0">
                <a:solidFill>
                  <a:srgbClr val="076370"/>
                </a:solidFill>
              </a:rPr>
              <a:t>da</a:t>
            </a:r>
            <a:endParaRPr sz="1950"/>
          </a:p>
        </p:txBody>
      </p:sp>
      <p:grpSp>
        <p:nvGrpSpPr>
          <p:cNvPr id="6" name="object 6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6054090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share of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total agricultural production,</a:t>
            </a:r>
            <a:r>
              <a:rPr sz="1950" spc="-23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2017</a:t>
            </a:r>
            <a:endParaRPr sz="1950"/>
          </a:p>
        </p:txBody>
      </p:sp>
      <p:grpSp>
        <p:nvGrpSpPr>
          <p:cNvPr id="3" name="object 3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06399" y="2061972"/>
            <a:ext cx="5522119" cy="2756059"/>
            <a:chOff x="1208532" y="1606296"/>
            <a:chExt cx="7362825" cy="3674745"/>
          </a:xfrm>
        </p:grpSpPr>
        <p:sp>
          <p:nvSpPr>
            <p:cNvPr id="7" name="object 7"/>
            <p:cNvSpPr/>
            <p:nvPr/>
          </p:nvSpPr>
          <p:spPr>
            <a:xfrm>
              <a:off x="1277112" y="2639568"/>
              <a:ext cx="1580515" cy="2057400"/>
            </a:xfrm>
            <a:custGeom>
              <a:avLst/>
              <a:gdLst/>
              <a:ahLst/>
              <a:cxnLst/>
              <a:rect l="l" t="t" r="r" b="b"/>
              <a:pathLst>
                <a:path w="1580514" h="2057400">
                  <a:moveTo>
                    <a:pt x="0" y="2057400"/>
                  </a:moveTo>
                  <a:lnTo>
                    <a:pt x="364236" y="2057400"/>
                  </a:lnTo>
                </a:path>
                <a:path w="1580514" h="2057400">
                  <a:moveTo>
                    <a:pt x="850392" y="2057400"/>
                  </a:moveTo>
                  <a:lnTo>
                    <a:pt x="1580388" y="2057400"/>
                  </a:lnTo>
                </a:path>
                <a:path w="1580514" h="2057400">
                  <a:moveTo>
                    <a:pt x="0" y="1542288"/>
                  </a:moveTo>
                  <a:lnTo>
                    <a:pt x="364236" y="1542288"/>
                  </a:lnTo>
                </a:path>
                <a:path w="1580514" h="2057400">
                  <a:moveTo>
                    <a:pt x="850392" y="1542288"/>
                  </a:moveTo>
                  <a:lnTo>
                    <a:pt x="1580388" y="1542288"/>
                  </a:lnTo>
                </a:path>
                <a:path w="1580514" h="2057400">
                  <a:moveTo>
                    <a:pt x="0" y="1028700"/>
                  </a:moveTo>
                  <a:lnTo>
                    <a:pt x="364236" y="1028700"/>
                  </a:lnTo>
                </a:path>
                <a:path w="1580514" h="2057400">
                  <a:moveTo>
                    <a:pt x="850392" y="1028700"/>
                  </a:moveTo>
                  <a:lnTo>
                    <a:pt x="1580388" y="1028700"/>
                  </a:lnTo>
                </a:path>
                <a:path w="1580514" h="2057400">
                  <a:moveTo>
                    <a:pt x="0" y="513588"/>
                  </a:moveTo>
                  <a:lnTo>
                    <a:pt x="364236" y="513588"/>
                  </a:lnTo>
                </a:path>
                <a:path w="1580514" h="2057400">
                  <a:moveTo>
                    <a:pt x="850392" y="513588"/>
                  </a:moveTo>
                  <a:lnTo>
                    <a:pt x="1580388" y="513588"/>
                  </a:lnTo>
                </a:path>
                <a:path w="1580514" h="2057400">
                  <a:moveTo>
                    <a:pt x="0" y="0"/>
                  </a:moveTo>
                  <a:lnTo>
                    <a:pt x="364236" y="0"/>
                  </a:lnTo>
                </a:path>
                <a:path w="1580514" h="2057400">
                  <a:moveTo>
                    <a:pt x="850392" y="0"/>
                  </a:moveTo>
                  <a:lnTo>
                    <a:pt x="158038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1641348" y="2289048"/>
              <a:ext cx="486409" cy="2921635"/>
            </a:xfrm>
            <a:custGeom>
              <a:avLst/>
              <a:gdLst/>
              <a:ahLst/>
              <a:cxnLst/>
              <a:rect l="l" t="t" r="r" b="b"/>
              <a:pathLst>
                <a:path w="486410" h="2921635">
                  <a:moveTo>
                    <a:pt x="486156" y="0"/>
                  </a:moveTo>
                  <a:lnTo>
                    <a:pt x="0" y="0"/>
                  </a:lnTo>
                  <a:lnTo>
                    <a:pt x="0" y="2921508"/>
                  </a:lnTo>
                  <a:lnTo>
                    <a:pt x="486156" y="2921508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3342132" y="2639568"/>
              <a:ext cx="5224780" cy="2057400"/>
            </a:xfrm>
            <a:custGeom>
              <a:avLst/>
              <a:gdLst/>
              <a:ahLst/>
              <a:cxnLst/>
              <a:rect l="l" t="t" r="r" b="b"/>
              <a:pathLst>
                <a:path w="5224780" h="2057400">
                  <a:moveTo>
                    <a:pt x="0" y="2057400"/>
                  </a:moveTo>
                  <a:lnTo>
                    <a:pt x="729995" y="2057400"/>
                  </a:lnTo>
                </a:path>
                <a:path w="5224780" h="2057400">
                  <a:moveTo>
                    <a:pt x="0" y="1542288"/>
                  </a:moveTo>
                  <a:lnTo>
                    <a:pt x="729995" y="1542288"/>
                  </a:lnTo>
                </a:path>
                <a:path w="5224780" h="2057400">
                  <a:moveTo>
                    <a:pt x="0" y="1028700"/>
                  </a:moveTo>
                  <a:lnTo>
                    <a:pt x="5224271" y="1028700"/>
                  </a:lnTo>
                </a:path>
                <a:path w="5224780" h="2057400">
                  <a:moveTo>
                    <a:pt x="0" y="513588"/>
                  </a:moveTo>
                  <a:lnTo>
                    <a:pt x="5224271" y="513588"/>
                  </a:lnTo>
                </a:path>
                <a:path w="5224780" h="2057400">
                  <a:moveTo>
                    <a:pt x="0" y="0"/>
                  </a:moveTo>
                  <a:lnTo>
                    <a:pt x="5224271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857500" y="2186940"/>
              <a:ext cx="485140" cy="3023870"/>
            </a:xfrm>
            <a:custGeom>
              <a:avLst/>
              <a:gdLst/>
              <a:ahLst/>
              <a:cxnLst/>
              <a:rect l="l" t="t" r="r" b="b"/>
              <a:pathLst>
                <a:path w="485139" h="3023870">
                  <a:moveTo>
                    <a:pt x="484632" y="0"/>
                  </a:moveTo>
                  <a:lnTo>
                    <a:pt x="0" y="0"/>
                  </a:lnTo>
                  <a:lnTo>
                    <a:pt x="0" y="3023616"/>
                  </a:lnTo>
                  <a:lnTo>
                    <a:pt x="484632" y="3023616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56760" y="4181856"/>
              <a:ext cx="4010025" cy="515620"/>
            </a:xfrm>
            <a:custGeom>
              <a:avLst/>
              <a:gdLst/>
              <a:ahLst/>
              <a:cxnLst/>
              <a:rect l="l" t="t" r="r" b="b"/>
              <a:pathLst>
                <a:path w="4010025" h="515620">
                  <a:moveTo>
                    <a:pt x="0" y="515112"/>
                  </a:moveTo>
                  <a:lnTo>
                    <a:pt x="729995" y="515112"/>
                  </a:lnTo>
                </a:path>
                <a:path w="4010025" h="515620">
                  <a:moveTo>
                    <a:pt x="0" y="0"/>
                  </a:moveTo>
                  <a:lnTo>
                    <a:pt x="40096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072127" y="4079747"/>
              <a:ext cx="485140" cy="1130935"/>
            </a:xfrm>
            <a:custGeom>
              <a:avLst/>
              <a:gdLst/>
              <a:ahLst/>
              <a:cxnLst/>
              <a:rect l="l" t="t" r="r" b="b"/>
              <a:pathLst>
                <a:path w="485139" h="1130935">
                  <a:moveTo>
                    <a:pt x="484632" y="0"/>
                  </a:moveTo>
                  <a:lnTo>
                    <a:pt x="0" y="0"/>
                  </a:lnTo>
                  <a:lnTo>
                    <a:pt x="0" y="1130808"/>
                  </a:lnTo>
                  <a:lnTo>
                    <a:pt x="484632" y="1130808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772911" y="4696968"/>
              <a:ext cx="2794000" cy="0"/>
            </a:xfrm>
            <a:custGeom>
              <a:avLst/>
              <a:gdLst/>
              <a:ahLst/>
              <a:cxnLst/>
              <a:rect l="l" t="t" r="r" b="b"/>
              <a:pathLst>
                <a:path w="2794000">
                  <a:moveTo>
                    <a:pt x="0" y="0"/>
                  </a:moveTo>
                  <a:lnTo>
                    <a:pt x="2793491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286756" y="4675631"/>
              <a:ext cx="2915920" cy="535305"/>
            </a:xfrm>
            <a:custGeom>
              <a:avLst/>
              <a:gdLst/>
              <a:ahLst/>
              <a:cxnLst/>
              <a:rect l="l" t="t" r="r" b="b"/>
              <a:pathLst>
                <a:path w="2915920" h="535304">
                  <a:moveTo>
                    <a:pt x="486156" y="0"/>
                  </a:moveTo>
                  <a:lnTo>
                    <a:pt x="0" y="0"/>
                  </a:lnTo>
                  <a:lnTo>
                    <a:pt x="0" y="534924"/>
                  </a:lnTo>
                  <a:lnTo>
                    <a:pt x="486156" y="534924"/>
                  </a:lnTo>
                  <a:lnTo>
                    <a:pt x="486156" y="0"/>
                  </a:lnTo>
                  <a:close/>
                </a:path>
                <a:path w="2915920" h="535304">
                  <a:moveTo>
                    <a:pt x="1700784" y="432816"/>
                  </a:moveTo>
                  <a:lnTo>
                    <a:pt x="1214628" y="432816"/>
                  </a:lnTo>
                  <a:lnTo>
                    <a:pt x="1214628" y="534924"/>
                  </a:lnTo>
                  <a:lnTo>
                    <a:pt x="1700784" y="534924"/>
                  </a:lnTo>
                  <a:lnTo>
                    <a:pt x="1700784" y="432816"/>
                  </a:lnTo>
                  <a:close/>
                </a:path>
                <a:path w="2915920" h="535304">
                  <a:moveTo>
                    <a:pt x="2915412" y="432816"/>
                  </a:moveTo>
                  <a:lnTo>
                    <a:pt x="2429256" y="432816"/>
                  </a:lnTo>
                  <a:lnTo>
                    <a:pt x="2429256" y="534924"/>
                  </a:lnTo>
                  <a:lnTo>
                    <a:pt x="2915412" y="534924"/>
                  </a:lnTo>
                  <a:lnTo>
                    <a:pt x="2915412" y="432816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8532" y="1610868"/>
              <a:ext cx="7358380" cy="3670300"/>
            </a:xfrm>
            <a:custGeom>
              <a:avLst/>
              <a:gdLst/>
              <a:ahLst/>
              <a:cxnLst/>
              <a:rect l="l" t="t" r="r" b="b"/>
              <a:pathLst>
                <a:path w="7358380" h="3670300">
                  <a:moveTo>
                    <a:pt x="68580" y="513588"/>
                  </a:moveTo>
                  <a:lnTo>
                    <a:pt x="7357872" y="513588"/>
                  </a:lnTo>
                </a:path>
                <a:path w="7358380" h="3670300">
                  <a:moveTo>
                    <a:pt x="68580" y="0"/>
                  </a:moveTo>
                  <a:lnTo>
                    <a:pt x="7357872" y="0"/>
                  </a:lnTo>
                </a:path>
                <a:path w="7358380" h="3670300">
                  <a:moveTo>
                    <a:pt x="68580" y="3599688"/>
                  </a:moveTo>
                  <a:lnTo>
                    <a:pt x="68580" y="0"/>
                  </a:lnTo>
                </a:path>
                <a:path w="7358380" h="3670300">
                  <a:moveTo>
                    <a:pt x="0" y="3599688"/>
                  </a:moveTo>
                  <a:lnTo>
                    <a:pt x="68580" y="3599688"/>
                  </a:lnTo>
                </a:path>
                <a:path w="7358380" h="3670300">
                  <a:moveTo>
                    <a:pt x="0" y="3086100"/>
                  </a:moveTo>
                  <a:lnTo>
                    <a:pt x="68580" y="3086100"/>
                  </a:lnTo>
                </a:path>
                <a:path w="7358380" h="3670300">
                  <a:moveTo>
                    <a:pt x="0" y="2570988"/>
                  </a:moveTo>
                  <a:lnTo>
                    <a:pt x="68580" y="2570988"/>
                  </a:lnTo>
                </a:path>
                <a:path w="7358380" h="3670300">
                  <a:moveTo>
                    <a:pt x="0" y="2057400"/>
                  </a:moveTo>
                  <a:lnTo>
                    <a:pt x="68580" y="2057400"/>
                  </a:lnTo>
                </a:path>
                <a:path w="7358380" h="3670300">
                  <a:moveTo>
                    <a:pt x="0" y="1542288"/>
                  </a:moveTo>
                  <a:lnTo>
                    <a:pt x="68580" y="1542288"/>
                  </a:lnTo>
                </a:path>
                <a:path w="7358380" h="3670300">
                  <a:moveTo>
                    <a:pt x="0" y="1028700"/>
                  </a:moveTo>
                  <a:lnTo>
                    <a:pt x="68580" y="1028700"/>
                  </a:lnTo>
                </a:path>
                <a:path w="7358380" h="3670300">
                  <a:moveTo>
                    <a:pt x="0" y="513588"/>
                  </a:moveTo>
                  <a:lnTo>
                    <a:pt x="68580" y="513588"/>
                  </a:lnTo>
                </a:path>
                <a:path w="7358380" h="3670300">
                  <a:moveTo>
                    <a:pt x="0" y="0"/>
                  </a:moveTo>
                  <a:lnTo>
                    <a:pt x="68580" y="0"/>
                  </a:lnTo>
                </a:path>
                <a:path w="7358380" h="3670300">
                  <a:moveTo>
                    <a:pt x="68580" y="3599688"/>
                  </a:moveTo>
                  <a:lnTo>
                    <a:pt x="7357872" y="3599688"/>
                  </a:lnTo>
                </a:path>
                <a:path w="7358380" h="3670300">
                  <a:moveTo>
                    <a:pt x="68580" y="3599688"/>
                  </a:moveTo>
                  <a:lnTo>
                    <a:pt x="68580" y="3669792"/>
                  </a:lnTo>
                </a:path>
                <a:path w="7358380" h="3670300">
                  <a:moveTo>
                    <a:pt x="1283208" y="3599688"/>
                  </a:moveTo>
                  <a:lnTo>
                    <a:pt x="1283208" y="3669792"/>
                  </a:lnTo>
                </a:path>
                <a:path w="7358380" h="3670300">
                  <a:moveTo>
                    <a:pt x="2499360" y="3599688"/>
                  </a:moveTo>
                  <a:lnTo>
                    <a:pt x="2499360" y="3669792"/>
                  </a:lnTo>
                </a:path>
                <a:path w="7358380" h="3670300">
                  <a:moveTo>
                    <a:pt x="3713988" y="3599688"/>
                  </a:moveTo>
                  <a:lnTo>
                    <a:pt x="3713988" y="3669792"/>
                  </a:lnTo>
                </a:path>
                <a:path w="7358380" h="3670300">
                  <a:moveTo>
                    <a:pt x="4928616" y="3599688"/>
                  </a:moveTo>
                  <a:lnTo>
                    <a:pt x="4928616" y="3669792"/>
                  </a:lnTo>
                </a:path>
                <a:path w="7358380" h="3670300">
                  <a:moveTo>
                    <a:pt x="6143244" y="3599688"/>
                  </a:moveTo>
                  <a:lnTo>
                    <a:pt x="6143244" y="3669792"/>
                  </a:lnTo>
                </a:path>
                <a:path w="7358380" h="3670300">
                  <a:moveTo>
                    <a:pt x="7357872" y="3599688"/>
                  </a:moveTo>
                  <a:lnTo>
                    <a:pt x="7357872" y="3669792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5994" y="4254341"/>
            <a:ext cx="114776" cy="6097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1200">
              <a:latin typeface="Arial"/>
              <a:cs typeface="Arial"/>
            </a:endParaRPr>
          </a:p>
          <a:p>
            <a:pPr marL="9525"/>
            <a:r>
              <a:rPr sz="1350" spc="-4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0667" y="3868484"/>
            <a:ext cx="20907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0667" y="3482816"/>
            <a:ext cx="20907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667" y="3096959"/>
            <a:ext cx="20907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0667" y="2711005"/>
            <a:ext cx="20907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25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0667" y="1710453"/>
            <a:ext cx="552926" cy="840134"/>
          </a:xfrm>
          <a:prstGeom prst="rect">
            <a:avLst/>
          </a:prstGeom>
        </p:spPr>
        <p:txBody>
          <a:bodyPr vert="horz" wrap="square" lIns="0" tIns="39529" rIns="0" bIns="0" rtlCol="0">
            <a:spAutoFit/>
          </a:bodyPr>
          <a:lstStyle/>
          <a:p>
            <a:pPr marL="45244">
              <a:spcBef>
                <a:spcPts val="311"/>
              </a:spcBef>
            </a:pPr>
            <a:r>
              <a:rPr sz="1050" dirty="0">
                <a:solidFill>
                  <a:srgbClr val="076370"/>
                </a:solidFill>
                <a:latin typeface="Arial"/>
                <a:cs typeface="Arial"/>
              </a:rPr>
              <a:t>Per</a:t>
            </a:r>
            <a:r>
              <a:rPr sz="1050" spc="-6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76370"/>
                </a:solidFill>
                <a:latin typeface="Arial"/>
                <a:cs typeface="Arial"/>
              </a:rPr>
              <a:t>cent</a:t>
            </a:r>
            <a:endParaRPr sz="1050">
              <a:latin typeface="Arial"/>
              <a:cs typeface="Arial"/>
            </a:endParaRPr>
          </a:p>
          <a:p>
            <a:pPr marL="9525">
              <a:spcBef>
                <a:spcPts val="304"/>
              </a:spcBef>
            </a:pPr>
            <a:r>
              <a:rPr sz="1350" spc="-8" dirty="0">
                <a:latin typeface="Arial"/>
                <a:cs typeface="Arial"/>
              </a:rPr>
              <a:t>35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1200">
              <a:latin typeface="Arial"/>
              <a:cs typeface="Arial"/>
            </a:endParaRPr>
          </a:p>
          <a:p>
            <a:pPr marL="9525"/>
            <a:r>
              <a:rPr sz="1350" spc="-8" dirty="0">
                <a:latin typeface="Arial"/>
                <a:cs typeface="Arial"/>
              </a:rPr>
              <a:t>30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8913" y="4844605"/>
            <a:ext cx="4100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E</a:t>
            </a:r>
            <a:r>
              <a:rPr sz="1350" spc="-11" dirty="0">
                <a:latin typeface="Arial"/>
                <a:cs typeface="Arial"/>
              </a:rPr>
              <a:t>g</a:t>
            </a:r>
            <a:r>
              <a:rPr sz="1350" dirty="0">
                <a:latin typeface="Arial"/>
                <a:cs typeface="Arial"/>
              </a:rPr>
              <a:t>gs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86712" y="4844605"/>
            <a:ext cx="87725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Vegetables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4289" y="4844605"/>
            <a:ext cx="32385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Milk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13918" y="4844605"/>
            <a:ext cx="46720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Cattle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82407" y="4844605"/>
            <a:ext cx="5529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Poultry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84152" y="4844605"/>
            <a:ext cx="37147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P</a:t>
            </a:r>
            <a:r>
              <a:rPr sz="1350" spc="-11" dirty="0">
                <a:latin typeface="Arial"/>
                <a:cs typeface="Arial"/>
              </a:rPr>
              <a:t>o</a:t>
            </a:r>
            <a:r>
              <a:rPr sz="1350" dirty="0">
                <a:latin typeface="Arial"/>
                <a:cs typeface="Arial"/>
              </a:rPr>
              <a:t>rk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2071" y="5494249"/>
            <a:ext cx="1547813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latin typeface="Arial"/>
                <a:cs typeface="Arial"/>
              </a:rPr>
              <a:t>Source: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8" dirty="0">
                <a:latin typeface="Arial"/>
                <a:cs typeface="Arial"/>
              </a:rPr>
              <a:t>L&amp;F</a:t>
            </a:r>
            <a:r>
              <a:rPr sz="750" spc="-4" dirty="0">
                <a:latin typeface="Arial"/>
                <a:cs typeface="Arial"/>
              </a:rPr>
              <a:t> estimates.</a:t>
            </a:r>
            <a:r>
              <a:rPr sz="750" spc="-26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Provisional</a:t>
            </a:r>
            <a:r>
              <a:rPr sz="750" spc="19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81145" y="2701480"/>
            <a:ext cx="45720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E</a:t>
            </a:r>
            <a:r>
              <a:rPr sz="1350" spc="-11" dirty="0">
                <a:latin typeface="Arial"/>
                <a:cs typeface="Arial"/>
              </a:rPr>
              <a:t>g</a:t>
            </a:r>
            <a:r>
              <a:rPr sz="1350" spc="-4" dirty="0">
                <a:latin typeface="Arial"/>
                <a:cs typeface="Arial"/>
              </a:rPr>
              <a:t>g</a:t>
            </a:r>
            <a:r>
              <a:rPr sz="1350" spc="-8" dirty="0">
                <a:latin typeface="Arial"/>
                <a:cs typeface="Arial"/>
              </a:rPr>
              <a:t>s</a:t>
            </a:r>
            <a:r>
              <a:rPr sz="1350" dirty="0">
                <a:latin typeface="Arial"/>
                <a:cs typeface="Arial"/>
              </a:rPr>
              <a:t>: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67232" y="2701480"/>
            <a:ext cx="111490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19.2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million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kg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81145" y="3113150"/>
            <a:ext cx="1752600" cy="1060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695325" algn="l"/>
              </a:tabLst>
            </a:pPr>
            <a:r>
              <a:rPr sz="1350" spc="-4" dirty="0">
                <a:latin typeface="Arial"/>
                <a:cs typeface="Arial"/>
              </a:rPr>
              <a:t>Milk:	594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million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kg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388">
              <a:latin typeface="Arial"/>
              <a:cs typeface="Arial"/>
            </a:endParaRPr>
          </a:p>
          <a:p>
            <a:pPr marL="9525"/>
            <a:r>
              <a:rPr sz="1350" spc="-4" dirty="0">
                <a:latin typeface="Arial"/>
                <a:cs typeface="Arial"/>
              </a:rPr>
              <a:t>Broilers: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1,300,000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88">
              <a:latin typeface="Arial"/>
              <a:cs typeface="Arial"/>
            </a:endParaRPr>
          </a:p>
          <a:p>
            <a:pPr marL="9525">
              <a:tabLst>
                <a:tab pos="695325" algn="l"/>
              </a:tabLst>
            </a:pPr>
            <a:r>
              <a:rPr sz="1350" spc="-4" dirty="0">
                <a:latin typeface="Arial"/>
                <a:cs typeface="Arial"/>
              </a:rPr>
              <a:t>Pigs:	168,000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3048" cy="51435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6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246376"/>
              <a:ext cx="12190730" cy="2214880"/>
            </a:xfrm>
            <a:custGeom>
              <a:avLst/>
              <a:gdLst/>
              <a:ahLst/>
              <a:cxnLst/>
              <a:rect l="l" t="t" r="r" b="b"/>
              <a:pathLst>
                <a:path w="12190730" h="2214879">
                  <a:moveTo>
                    <a:pt x="12190476" y="0"/>
                  </a:moveTo>
                  <a:lnTo>
                    <a:pt x="0" y="0"/>
                  </a:lnTo>
                  <a:lnTo>
                    <a:pt x="0" y="2214372"/>
                  </a:lnTo>
                  <a:lnTo>
                    <a:pt x="12190476" y="221437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7637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065" y="2832887"/>
            <a:ext cx="8434388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4" dirty="0"/>
              <a:t>Organic</a:t>
            </a:r>
            <a:r>
              <a:rPr sz="3600" spc="19" dirty="0"/>
              <a:t> </a:t>
            </a:r>
            <a:r>
              <a:rPr sz="3600" spc="-4" dirty="0"/>
              <a:t>food</a:t>
            </a:r>
            <a:r>
              <a:rPr sz="3600" spc="26" dirty="0"/>
              <a:t> </a:t>
            </a:r>
            <a:r>
              <a:rPr sz="3600" dirty="0"/>
              <a:t>market and</a:t>
            </a:r>
            <a:r>
              <a:rPr sz="3600" spc="8" dirty="0"/>
              <a:t> </a:t>
            </a:r>
            <a:r>
              <a:rPr sz="3600" spc="-4" dirty="0"/>
              <a:t>consumption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413765" y="5348097"/>
            <a:ext cx="8353425" cy="441484"/>
            <a:chOff x="551687" y="5987796"/>
            <a:chExt cx="11137900" cy="5886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" y="6202680"/>
              <a:ext cx="2598420" cy="190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5060632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spc="-45" dirty="0">
                <a:solidFill>
                  <a:srgbClr val="076370"/>
                </a:solidFill>
              </a:rPr>
              <a:t>Top</a:t>
            </a:r>
            <a:r>
              <a:rPr sz="1950" spc="-19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10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15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share of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retail</a:t>
            </a:r>
            <a:r>
              <a:rPr sz="1950" spc="-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sales</a:t>
            </a:r>
            <a:r>
              <a:rPr sz="1950" spc="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in 2017</a:t>
            </a:r>
            <a:endParaRPr sz="1950"/>
          </a:p>
        </p:txBody>
      </p:sp>
      <p:grpSp>
        <p:nvGrpSpPr>
          <p:cNvPr id="3" name="object 3"/>
          <p:cNvGrpSpPr/>
          <p:nvPr/>
        </p:nvGrpSpPr>
        <p:grpSpPr>
          <a:xfrm>
            <a:off x="755522" y="2159127"/>
            <a:ext cx="6902768" cy="2111216"/>
            <a:chOff x="1007363" y="1735835"/>
            <a:chExt cx="9203690" cy="2814955"/>
          </a:xfrm>
        </p:grpSpPr>
        <p:sp>
          <p:nvSpPr>
            <p:cNvPr id="4" name="object 4"/>
            <p:cNvSpPr/>
            <p:nvPr/>
          </p:nvSpPr>
          <p:spPr>
            <a:xfrm>
              <a:off x="1075943" y="1937003"/>
              <a:ext cx="9130665" cy="2348865"/>
            </a:xfrm>
            <a:custGeom>
              <a:avLst/>
              <a:gdLst/>
              <a:ahLst/>
              <a:cxnLst/>
              <a:rect l="l" t="t" r="r" b="b"/>
              <a:pathLst>
                <a:path w="9130665" h="2348865">
                  <a:moveTo>
                    <a:pt x="0" y="2348484"/>
                  </a:moveTo>
                  <a:lnTo>
                    <a:pt x="274319" y="2348484"/>
                  </a:lnTo>
                </a:path>
                <a:path w="9130665" h="2348865">
                  <a:moveTo>
                    <a:pt x="640080" y="2348484"/>
                  </a:moveTo>
                  <a:lnTo>
                    <a:pt x="1187195" y="2348484"/>
                  </a:lnTo>
                </a:path>
                <a:path w="9130665" h="2348865">
                  <a:moveTo>
                    <a:pt x="0" y="2153412"/>
                  </a:moveTo>
                  <a:lnTo>
                    <a:pt x="274319" y="2153412"/>
                  </a:lnTo>
                </a:path>
                <a:path w="9130665" h="2348865">
                  <a:moveTo>
                    <a:pt x="640080" y="2153412"/>
                  </a:moveTo>
                  <a:lnTo>
                    <a:pt x="1187195" y="2153412"/>
                  </a:lnTo>
                </a:path>
                <a:path w="9130665" h="2348865">
                  <a:moveTo>
                    <a:pt x="0" y="1956816"/>
                  </a:moveTo>
                  <a:lnTo>
                    <a:pt x="274319" y="1956816"/>
                  </a:lnTo>
                </a:path>
                <a:path w="9130665" h="2348865">
                  <a:moveTo>
                    <a:pt x="640080" y="1956816"/>
                  </a:moveTo>
                  <a:lnTo>
                    <a:pt x="1187195" y="1956816"/>
                  </a:lnTo>
                </a:path>
                <a:path w="9130665" h="2348865">
                  <a:moveTo>
                    <a:pt x="0" y="1761744"/>
                  </a:moveTo>
                  <a:lnTo>
                    <a:pt x="274319" y="1761744"/>
                  </a:lnTo>
                </a:path>
                <a:path w="9130665" h="2348865">
                  <a:moveTo>
                    <a:pt x="640080" y="1761744"/>
                  </a:moveTo>
                  <a:lnTo>
                    <a:pt x="1187195" y="1761744"/>
                  </a:lnTo>
                </a:path>
                <a:path w="9130665" h="2348865">
                  <a:moveTo>
                    <a:pt x="0" y="1565148"/>
                  </a:moveTo>
                  <a:lnTo>
                    <a:pt x="274319" y="1565148"/>
                  </a:lnTo>
                </a:path>
                <a:path w="9130665" h="2348865">
                  <a:moveTo>
                    <a:pt x="640080" y="1565148"/>
                  </a:moveTo>
                  <a:lnTo>
                    <a:pt x="1187195" y="1565148"/>
                  </a:lnTo>
                </a:path>
                <a:path w="9130665" h="2348865">
                  <a:moveTo>
                    <a:pt x="0" y="1370076"/>
                  </a:moveTo>
                  <a:lnTo>
                    <a:pt x="274319" y="1370076"/>
                  </a:lnTo>
                </a:path>
                <a:path w="9130665" h="2348865">
                  <a:moveTo>
                    <a:pt x="640080" y="1370076"/>
                  </a:moveTo>
                  <a:lnTo>
                    <a:pt x="1187195" y="1370076"/>
                  </a:lnTo>
                </a:path>
                <a:path w="9130665" h="2348865">
                  <a:moveTo>
                    <a:pt x="0" y="1173480"/>
                  </a:moveTo>
                  <a:lnTo>
                    <a:pt x="274319" y="1173480"/>
                  </a:lnTo>
                </a:path>
                <a:path w="9130665" h="2348865">
                  <a:moveTo>
                    <a:pt x="640080" y="1173480"/>
                  </a:moveTo>
                  <a:lnTo>
                    <a:pt x="1187195" y="1173480"/>
                  </a:lnTo>
                </a:path>
                <a:path w="9130665" h="2348865">
                  <a:moveTo>
                    <a:pt x="0" y="978408"/>
                  </a:moveTo>
                  <a:lnTo>
                    <a:pt x="274319" y="978408"/>
                  </a:lnTo>
                </a:path>
                <a:path w="9130665" h="2348865">
                  <a:moveTo>
                    <a:pt x="640080" y="978408"/>
                  </a:moveTo>
                  <a:lnTo>
                    <a:pt x="1187195" y="978408"/>
                  </a:lnTo>
                </a:path>
                <a:path w="9130665" h="2348865">
                  <a:moveTo>
                    <a:pt x="0" y="781812"/>
                  </a:moveTo>
                  <a:lnTo>
                    <a:pt x="274319" y="781812"/>
                  </a:lnTo>
                </a:path>
                <a:path w="9130665" h="2348865">
                  <a:moveTo>
                    <a:pt x="640080" y="781812"/>
                  </a:moveTo>
                  <a:lnTo>
                    <a:pt x="1187195" y="781812"/>
                  </a:lnTo>
                </a:path>
                <a:path w="9130665" h="2348865">
                  <a:moveTo>
                    <a:pt x="0" y="586740"/>
                  </a:moveTo>
                  <a:lnTo>
                    <a:pt x="274319" y="586740"/>
                  </a:lnTo>
                </a:path>
                <a:path w="9130665" h="2348865">
                  <a:moveTo>
                    <a:pt x="640080" y="586740"/>
                  </a:moveTo>
                  <a:lnTo>
                    <a:pt x="9130284" y="586740"/>
                  </a:lnTo>
                </a:path>
                <a:path w="9130665" h="2348865">
                  <a:moveTo>
                    <a:pt x="0" y="390144"/>
                  </a:moveTo>
                  <a:lnTo>
                    <a:pt x="274319" y="390144"/>
                  </a:lnTo>
                </a:path>
                <a:path w="9130665" h="2348865">
                  <a:moveTo>
                    <a:pt x="640080" y="390144"/>
                  </a:moveTo>
                  <a:lnTo>
                    <a:pt x="9130284" y="390144"/>
                  </a:lnTo>
                </a:path>
                <a:path w="9130665" h="2348865">
                  <a:moveTo>
                    <a:pt x="0" y="195072"/>
                  </a:moveTo>
                  <a:lnTo>
                    <a:pt x="274319" y="195072"/>
                  </a:lnTo>
                </a:path>
                <a:path w="9130665" h="2348865">
                  <a:moveTo>
                    <a:pt x="640080" y="195072"/>
                  </a:moveTo>
                  <a:lnTo>
                    <a:pt x="9130284" y="195072"/>
                  </a:lnTo>
                </a:path>
                <a:path w="9130665" h="2348865">
                  <a:moveTo>
                    <a:pt x="0" y="0"/>
                  </a:moveTo>
                  <a:lnTo>
                    <a:pt x="274319" y="0"/>
                  </a:lnTo>
                </a:path>
                <a:path w="9130665" h="2348865">
                  <a:moveTo>
                    <a:pt x="640080" y="0"/>
                  </a:moveTo>
                  <a:lnTo>
                    <a:pt x="913028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350263" y="1877567"/>
              <a:ext cx="365760" cy="2603500"/>
            </a:xfrm>
            <a:custGeom>
              <a:avLst/>
              <a:gdLst/>
              <a:ahLst/>
              <a:cxnLst/>
              <a:rect l="l" t="t" r="r" b="b"/>
              <a:pathLst>
                <a:path w="365760" h="2603500">
                  <a:moveTo>
                    <a:pt x="365760" y="0"/>
                  </a:moveTo>
                  <a:lnTo>
                    <a:pt x="0" y="0"/>
                  </a:lnTo>
                  <a:lnTo>
                    <a:pt x="0" y="2602992"/>
                  </a:lnTo>
                  <a:lnTo>
                    <a:pt x="365760" y="2602992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628900" y="2915411"/>
              <a:ext cx="547370" cy="1370330"/>
            </a:xfrm>
            <a:custGeom>
              <a:avLst/>
              <a:gdLst/>
              <a:ahLst/>
              <a:cxnLst/>
              <a:rect l="l" t="t" r="r" b="b"/>
              <a:pathLst>
                <a:path w="547369" h="1370329">
                  <a:moveTo>
                    <a:pt x="0" y="1370076"/>
                  </a:moveTo>
                  <a:lnTo>
                    <a:pt x="547116" y="1370076"/>
                  </a:lnTo>
                </a:path>
                <a:path w="547369" h="1370329">
                  <a:moveTo>
                    <a:pt x="0" y="1175004"/>
                  </a:moveTo>
                  <a:lnTo>
                    <a:pt x="547116" y="1175004"/>
                  </a:lnTo>
                </a:path>
                <a:path w="547369" h="1370329">
                  <a:moveTo>
                    <a:pt x="0" y="978407"/>
                  </a:moveTo>
                  <a:lnTo>
                    <a:pt x="547116" y="978407"/>
                  </a:lnTo>
                </a:path>
                <a:path w="547369" h="1370329">
                  <a:moveTo>
                    <a:pt x="0" y="783336"/>
                  </a:moveTo>
                  <a:lnTo>
                    <a:pt x="547116" y="783336"/>
                  </a:lnTo>
                </a:path>
                <a:path w="547369" h="1370329">
                  <a:moveTo>
                    <a:pt x="0" y="586739"/>
                  </a:moveTo>
                  <a:lnTo>
                    <a:pt x="547116" y="586739"/>
                  </a:lnTo>
                </a:path>
                <a:path w="547369" h="1370329">
                  <a:moveTo>
                    <a:pt x="0" y="391667"/>
                  </a:moveTo>
                  <a:lnTo>
                    <a:pt x="547116" y="391667"/>
                  </a:lnTo>
                </a:path>
                <a:path w="547369" h="1370329">
                  <a:moveTo>
                    <a:pt x="0" y="195072"/>
                  </a:moveTo>
                  <a:lnTo>
                    <a:pt x="547116" y="195072"/>
                  </a:lnTo>
                </a:path>
                <a:path w="547369" h="1370329">
                  <a:moveTo>
                    <a:pt x="0" y="0"/>
                  </a:moveTo>
                  <a:lnTo>
                    <a:pt x="547116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2628900" y="2716529"/>
              <a:ext cx="7577455" cy="5080"/>
            </a:xfrm>
            <a:custGeom>
              <a:avLst/>
              <a:gdLst/>
              <a:ahLst/>
              <a:cxnLst/>
              <a:rect l="l" t="t" r="r" b="b"/>
              <a:pathLst>
                <a:path w="7577455" h="5080">
                  <a:moveTo>
                    <a:pt x="0" y="4572"/>
                  </a:moveTo>
                  <a:lnTo>
                    <a:pt x="7577328" y="4572"/>
                  </a:lnTo>
                </a:path>
                <a:path w="7577455" h="5080">
                  <a:moveTo>
                    <a:pt x="0" y="0"/>
                  </a:moveTo>
                  <a:lnTo>
                    <a:pt x="7577328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2263139" y="2660903"/>
              <a:ext cx="365760" cy="1819910"/>
            </a:xfrm>
            <a:custGeom>
              <a:avLst/>
              <a:gdLst/>
              <a:ahLst/>
              <a:cxnLst/>
              <a:rect l="l" t="t" r="r" b="b"/>
              <a:pathLst>
                <a:path w="365760" h="1819910">
                  <a:moveTo>
                    <a:pt x="365760" y="0"/>
                  </a:moveTo>
                  <a:lnTo>
                    <a:pt x="0" y="0"/>
                  </a:lnTo>
                  <a:lnTo>
                    <a:pt x="0" y="1819656"/>
                  </a:lnTo>
                  <a:lnTo>
                    <a:pt x="365760" y="1819656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3541775" y="2915411"/>
              <a:ext cx="547370" cy="1370330"/>
            </a:xfrm>
            <a:custGeom>
              <a:avLst/>
              <a:gdLst/>
              <a:ahLst/>
              <a:cxnLst/>
              <a:rect l="l" t="t" r="r" b="b"/>
              <a:pathLst>
                <a:path w="547370" h="1370329">
                  <a:moveTo>
                    <a:pt x="0" y="1370076"/>
                  </a:moveTo>
                  <a:lnTo>
                    <a:pt x="547115" y="1370076"/>
                  </a:lnTo>
                </a:path>
                <a:path w="547370" h="1370329">
                  <a:moveTo>
                    <a:pt x="0" y="1175004"/>
                  </a:moveTo>
                  <a:lnTo>
                    <a:pt x="547115" y="1175004"/>
                  </a:lnTo>
                </a:path>
                <a:path w="547370" h="1370329">
                  <a:moveTo>
                    <a:pt x="0" y="978407"/>
                  </a:moveTo>
                  <a:lnTo>
                    <a:pt x="547115" y="978407"/>
                  </a:lnTo>
                </a:path>
                <a:path w="547370" h="1370329">
                  <a:moveTo>
                    <a:pt x="0" y="783336"/>
                  </a:moveTo>
                  <a:lnTo>
                    <a:pt x="547115" y="783336"/>
                  </a:lnTo>
                </a:path>
                <a:path w="547370" h="1370329">
                  <a:moveTo>
                    <a:pt x="0" y="586739"/>
                  </a:moveTo>
                  <a:lnTo>
                    <a:pt x="547115" y="586739"/>
                  </a:lnTo>
                </a:path>
                <a:path w="547370" h="1370329">
                  <a:moveTo>
                    <a:pt x="0" y="391667"/>
                  </a:moveTo>
                  <a:lnTo>
                    <a:pt x="547115" y="391667"/>
                  </a:lnTo>
                </a:path>
                <a:path w="547370" h="1370329">
                  <a:moveTo>
                    <a:pt x="0" y="195072"/>
                  </a:moveTo>
                  <a:lnTo>
                    <a:pt x="547115" y="195072"/>
                  </a:lnTo>
                </a:path>
                <a:path w="547370" h="1370329">
                  <a:moveTo>
                    <a:pt x="0" y="0"/>
                  </a:moveTo>
                  <a:lnTo>
                    <a:pt x="547115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6015" y="2718815"/>
              <a:ext cx="365760" cy="1762125"/>
            </a:xfrm>
            <a:custGeom>
              <a:avLst/>
              <a:gdLst/>
              <a:ahLst/>
              <a:cxnLst/>
              <a:rect l="l" t="t" r="r" b="b"/>
              <a:pathLst>
                <a:path w="365760" h="1762125">
                  <a:moveTo>
                    <a:pt x="365759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365759" y="1761744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454652" y="2915411"/>
              <a:ext cx="547370" cy="1370330"/>
            </a:xfrm>
            <a:custGeom>
              <a:avLst/>
              <a:gdLst/>
              <a:ahLst/>
              <a:cxnLst/>
              <a:rect l="l" t="t" r="r" b="b"/>
              <a:pathLst>
                <a:path w="547370" h="1370329">
                  <a:moveTo>
                    <a:pt x="0" y="1370076"/>
                  </a:moveTo>
                  <a:lnTo>
                    <a:pt x="547115" y="1370076"/>
                  </a:lnTo>
                </a:path>
                <a:path w="547370" h="1370329">
                  <a:moveTo>
                    <a:pt x="0" y="1175004"/>
                  </a:moveTo>
                  <a:lnTo>
                    <a:pt x="547115" y="1175004"/>
                  </a:lnTo>
                </a:path>
                <a:path w="547370" h="1370329">
                  <a:moveTo>
                    <a:pt x="0" y="978407"/>
                  </a:moveTo>
                  <a:lnTo>
                    <a:pt x="547115" y="978407"/>
                  </a:lnTo>
                </a:path>
                <a:path w="547370" h="1370329">
                  <a:moveTo>
                    <a:pt x="0" y="783336"/>
                  </a:moveTo>
                  <a:lnTo>
                    <a:pt x="547115" y="783336"/>
                  </a:lnTo>
                </a:path>
                <a:path w="547370" h="1370329">
                  <a:moveTo>
                    <a:pt x="0" y="586739"/>
                  </a:moveTo>
                  <a:lnTo>
                    <a:pt x="547115" y="586739"/>
                  </a:lnTo>
                </a:path>
                <a:path w="547370" h="1370329">
                  <a:moveTo>
                    <a:pt x="0" y="391667"/>
                  </a:moveTo>
                  <a:lnTo>
                    <a:pt x="547115" y="391667"/>
                  </a:lnTo>
                </a:path>
                <a:path w="547370" h="1370329">
                  <a:moveTo>
                    <a:pt x="0" y="195072"/>
                  </a:moveTo>
                  <a:lnTo>
                    <a:pt x="547115" y="195072"/>
                  </a:lnTo>
                </a:path>
                <a:path w="547370" h="1370329">
                  <a:moveTo>
                    <a:pt x="0" y="0"/>
                  </a:moveTo>
                  <a:lnTo>
                    <a:pt x="547115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8891" y="2798063"/>
              <a:ext cx="365760" cy="1682750"/>
            </a:xfrm>
            <a:custGeom>
              <a:avLst/>
              <a:gdLst/>
              <a:ahLst/>
              <a:cxnLst/>
              <a:rect l="l" t="t" r="r" b="b"/>
              <a:pathLst>
                <a:path w="365760" h="1682750">
                  <a:moveTo>
                    <a:pt x="365760" y="0"/>
                  </a:moveTo>
                  <a:lnTo>
                    <a:pt x="0" y="0"/>
                  </a:lnTo>
                  <a:lnTo>
                    <a:pt x="0" y="1682496"/>
                  </a:lnTo>
                  <a:lnTo>
                    <a:pt x="365760" y="1682496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367528" y="2915411"/>
              <a:ext cx="4838700" cy="1370330"/>
            </a:xfrm>
            <a:custGeom>
              <a:avLst/>
              <a:gdLst/>
              <a:ahLst/>
              <a:cxnLst/>
              <a:rect l="l" t="t" r="r" b="b"/>
              <a:pathLst>
                <a:path w="4838700" h="1370329">
                  <a:moveTo>
                    <a:pt x="0" y="1370076"/>
                  </a:moveTo>
                  <a:lnTo>
                    <a:pt x="547116" y="1370076"/>
                  </a:lnTo>
                </a:path>
                <a:path w="4838700" h="1370329">
                  <a:moveTo>
                    <a:pt x="0" y="1175004"/>
                  </a:moveTo>
                  <a:lnTo>
                    <a:pt x="547116" y="1175004"/>
                  </a:lnTo>
                </a:path>
                <a:path w="4838700" h="1370329">
                  <a:moveTo>
                    <a:pt x="0" y="978407"/>
                  </a:moveTo>
                  <a:lnTo>
                    <a:pt x="547116" y="978407"/>
                  </a:lnTo>
                </a:path>
                <a:path w="4838700" h="1370329">
                  <a:moveTo>
                    <a:pt x="0" y="783336"/>
                  </a:moveTo>
                  <a:lnTo>
                    <a:pt x="547116" y="783336"/>
                  </a:lnTo>
                </a:path>
                <a:path w="4838700" h="1370329">
                  <a:moveTo>
                    <a:pt x="0" y="586739"/>
                  </a:moveTo>
                  <a:lnTo>
                    <a:pt x="547116" y="586739"/>
                  </a:lnTo>
                </a:path>
                <a:path w="4838700" h="1370329">
                  <a:moveTo>
                    <a:pt x="0" y="391667"/>
                  </a:moveTo>
                  <a:lnTo>
                    <a:pt x="4838700" y="391667"/>
                  </a:lnTo>
                </a:path>
                <a:path w="4838700" h="1370329">
                  <a:moveTo>
                    <a:pt x="0" y="195072"/>
                  </a:moveTo>
                  <a:lnTo>
                    <a:pt x="4838700" y="195072"/>
                  </a:lnTo>
                </a:path>
                <a:path w="4838700" h="1370329">
                  <a:moveTo>
                    <a:pt x="0" y="0"/>
                  </a:moveTo>
                  <a:lnTo>
                    <a:pt x="483870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1767" y="2798063"/>
              <a:ext cx="365760" cy="1682750"/>
            </a:xfrm>
            <a:custGeom>
              <a:avLst/>
              <a:gdLst/>
              <a:ahLst/>
              <a:cxnLst/>
              <a:rect l="l" t="t" r="r" b="b"/>
              <a:pathLst>
                <a:path w="365760" h="1682750">
                  <a:moveTo>
                    <a:pt x="365760" y="0"/>
                  </a:moveTo>
                  <a:lnTo>
                    <a:pt x="0" y="0"/>
                  </a:lnTo>
                  <a:lnTo>
                    <a:pt x="0" y="1682496"/>
                  </a:lnTo>
                  <a:lnTo>
                    <a:pt x="365760" y="1682496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0404" y="3502151"/>
              <a:ext cx="548640" cy="783590"/>
            </a:xfrm>
            <a:custGeom>
              <a:avLst/>
              <a:gdLst/>
              <a:ahLst/>
              <a:cxnLst/>
              <a:rect l="l" t="t" r="r" b="b"/>
              <a:pathLst>
                <a:path w="548640" h="783589">
                  <a:moveTo>
                    <a:pt x="0" y="783336"/>
                  </a:moveTo>
                  <a:lnTo>
                    <a:pt x="548640" y="783336"/>
                  </a:lnTo>
                </a:path>
                <a:path w="548640" h="783589">
                  <a:moveTo>
                    <a:pt x="0" y="588264"/>
                  </a:moveTo>
                  <a:lnTo>
                    <a:pt x="548640" y="588264"/>
                  </a:lnTo>
                </a:path>
                <a:path w="548640" h="783589">
                  <a:moveTo>
                    <a:pt x="0" y="391668"/>
                  </a:moveTo>
                  <a:lnTo>
                    <a:pt x="548640" y="391668"/>
                  </a:lnTo>
                </a:path>
                <a:path w="548640" h="783589">
                  <a:moveTo>
                    <a:pt x="0" y="196596"/>
                  </a:moveTo>
                  <a:lnTo>
                    <a:pt x="548640" y="196596"/>
                  </a:lnTo>
                </a:path>
                <a:path w="548640" h="783589">
                  <a:moveTo>
                    <a:pt x="0" y="0"/>
                  </a:moveTo>
                  <a:lnTo>
                    <a:pt x="5486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4643" y="3404615"/>
              <a:ext cx="365760" cy="1076325"/>
            </a:xfrm>
            <a:custGeom>
              <a:avLst/>
              <a:gdLst/>
              <a:ahLst/>
              <a:cxnLst/>
              <a:rect l="l" t="t" r="r" b="b"/>
              <a:pathLst>
                <a:path w="365760" h="1076325">
                  <a:moveTo>
                    <a:pt x="365759" y="0"/>
                  </a:moveTo>
                  <a:lnTo>
                    <a:pt x="0" y="0"/>
                  </a:lnTo>
                  <a:lnTo>
                    <a:pt x="0" y="1075944"/>
                  </a:lnTo>
                  <a:lnTo>
                    <a:pt x="365759" y="1075944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193279" y="3698747"/>
              <a:ext cx="548640" cy="586740"/>
            </a:xfrm>
            <a:custGeom>
              <a:avLst/>
              <a:gdLst/>
              <a:ahLst/>
              <a:cxnLst/>
              <a:rect l="l" t="t" r="r" b="b"/>
              <a:pathLst>
                <a:path w="548640" h="586739">
                  <a:moveTo>
                    <a:pt x="0" y="586739"/>
                  </a:moveTo>
                  <a:lnTo>
                    <a:pt x="548640" y="586739"/>
                  </a:lnTo>
                </a:path>
                <a:path w="548640" h="586739">
                  <a:moveTo>
                    <a:pt x="0" y="391668"/>
                  </a:moveTo>
                  <a:lnTo>
                    <a:pt x="548640" y="391668"/>
                  </a:lnTo>
                </a:path>
                <a:path w="548640" h="586739">
                  <a:moveTo>
                    <a:pt x="0" y="195071"/>
                  </a:moveTo>
                  <a:lnTo>
                    <a:pt x="548640" y="195071"/>
                  </a:lnTo>
                </a:path>
                <a:path w="548640" h="586739">
                  <a:moveTo>
                    <a:pt x="0" y="0"/>
                  </a:moveTo>
                  <a:lnTo>
                    <a:pt x="5486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193279" y="3499865"/>
              <a:ext cx="3013075" cy="5080"/>
            </a:xfrm>
            <a:custGeom>
              <a:avLst/>
              <a:gdLst/>
              <a:ahLst/>
              <a:cxnLst/>
              <a:rect l="l" t="t" r="r" b="b"/>
              <a:pathLst>
                <a:path w="3013075" h="5079">
                  <a:moveTo>
                    <a:pt x="0" y="4572"/>
                  </a:moveTo>
                  <a:lnTo>
                    <a:pt x="3012948" y="4572"/>
                  </a:lnTo>
                </a:path>
                <a:path w="3013075" h="5079">
                  <a:moveTo>
                    <a:pt x="0" y="0"/>
                  </a:moveTo>
                  <a:lnTo>
                    <a:pt x="3012948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829043" y="3464051"/>
              <a:ext cx="364490" cy="1016635"/>
            </a:xfrm>
            <a:custGeom>
              <a:avLst/>
              <a:gdLst/>
              <a:ahLst/>
              <a:cxnLst/>
              <a:rect l="l" t="t" r="r" b="b"/>
              <a:pathLst>
                <a:path w="364490" h="1016635">
                  <a:moveTo>
                    <a:pt x="364235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364235" y="1016508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106156" y="3698747"/>
              <a:ext cx="548640" cy="586740"/>
            </a:xfrm>
            <a:custGeom>
              <a:avLst/>
              <a:gdLst/>
              <a:ahLst/>
              <a:cxnLst/>
              <a:rect l="l" t="t" r="r" b="b"/>
              <a:pathLst>
                <a:path w="548640" h="586739">
                  <a:moveTo>
                    <a:pt x="0" y="586739"/>
                  </a:moveTo>
                  <a:lnTo>
                    <a:pt x="548640" y="586739"/>
                  </a:lnTo>
                </a:path>
                <a:path w="548640" h="586739">
                  <a:moveTo>
                    <a:pt x="0" y="391668"/>
                  </a:moveTo>
                  <a:lnTo>
                    <a:pt x="548640" y="391668"/>
                  </a:lnTo>
                </a:path>
                <a:path w="548640" h="586739">
                  <a:moveTo>
                    <a:pt x="0" y="195071"/>
                  </a:moveTo>
                  <a:lnTo>
                    <a:pt x="548640" y="195071"/>
                  </a:lnTo>
                </a:path>
                <a:path w="548640" h="586739">
                  <a:moveTo>
                    <a:pt x="0" y="0"/>
                  </a:moveTo>
                  <a:lnTo>
                    <a:pt x="5486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741920" y="3502151"/>
              <a:ext cx="364490" cy="978535"/>
            </a:xfrm>
            <a:custGeom>
              <a:avLst/>
              <a:gdLst/>
              <a:ahLst/>
              <a:cxnLst/>
              <a:rect l="l" t="t" r="r" b="b"/>
              <a:pathLst>
                <a:path w="364490" h="978535">
                  <a:moveTo>
                    <a:pt x="364235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364235" y="978408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9032" y="3698747"/>
              <a:ext cx="1187450" cy="586740"/>
            </a:xfrm>
            <a:custGeom>
              <a:avLst/>
              <a:gdLst/>
              <a:ahLst/>
              <a:cxnLst/>
              <a:rect l="l" t="t" r="r" b="b"/>
              <a:pathLst>
                <a:path w="1187450" h="586739">
                  <a:moveTo>
                    <a:pt x="0" y="586739"/>
                  </a:moveTo>
                  <a:lnTo>
                    <a:pt x="1187196" y="586739"/>
                  </a:lnTo>
                </a:path>
                <a:path w="1187450" h="586739">
                  <a:moveTo>
                    <a:pt x="0" y="391668"/>
                  </a:moveTo>
                  <a:lnTo>
                    <a:pt x="1187196" y="391668"/>
                  </a:lnTo>
                </a:path>
                <a:path w="1187450" h="586739">
                  <a:moveTo>
                    <a:pt x="0" y="195071"/>
                  </a:moveTo>
                  <a:lnTo>
                    <a:pt x="1187196" y="195071"/>
                  </a:lnTo>
                </a:path>
                <a:path w="1187450" h="586739">
                  <a:moveTo>
                    <a:pt x="0" y="0"/>
                  </a:moveTo>
                  <a:lnTo>
                    <a:pt x="1187196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654796" y="3619499"/>
              <a:ext cx="1277620" cy="861060"/>
            </a:xfrm>
            <a:custGeom>
              <a:avLst/>
              <a:gdLst/>
              <a:ahLst/>
              <a:cxnLst/>
              <a:rect l="l" t="t" r="r" b="b"/>
              <a:pathLst>
                <a:path w="1277620" h="861060">
                  <a:moveTo>
                    <a:pt x="364236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364236" y="861060"/>
                  </a:lnTo>
                  <a:lnTo>
                    <a:pt x="364236" y="0"/>
                  </a:lnTo>
                  <a:close/>
                </a:path>
                <a:path w="1277620" h="861060">
                  <a:moveTo>
                    <a:pt x="1277112" y="705612"/>
                  </a:moveTo>
                  <a:lnTo>
                    <a:pt x="912876" y="705612"/>
                  </a:lnTo>
                  <a:lnTo>
                    <a:pt x="912876" y="861060"/>
                  </a:lnTo>
                  <a:lnTo>
                    <a:pt x="1277112" y="861060"/>
                  </a:lnTo>
                  <a:lnTo>
                    <a:pt x="1277112" y="705612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7363" y="1740407"/>
              <a:ext cx="9199245" cy="2810510"/>
            </a:xfrm>
            <a:custGeom>
              <a:avLst/>
              <a:gdLst/>
              <a:ahLst/>
              <a:cxnLst/>
              <a:rect l="l" t="t" r="r" b="b"/>
              <a:pathLst>
                <a:path w="9199245" h="2810510">
                  <a:moveTo>
                    <a:pt x="68580" y="0"/>
                  </a:moveTo>
                  <a:lnTo>
                    <a:pt x="9198864" y="0"/>
                  </a:lnTo>
                </a:path>
                <a:path w="9199245" h="2810510">
                  <a:moveTo>
                    <a:pt x="68580" y="2740152"/>
                  </a:moveTo>
                  <a:lnTo>
                    <a:pt x="68580" y="0"/>
                  </a:lnTo>
                </a:path>
                <a:path w="9199245" h="2810510">
                  <a:moveTo>
                    <a:pt x="0" y="2740152"/>
                  </a:moveTo>
                  <a:lnTo>
                    <a:pt x="68580" y="2740152"/>
                  </a:lnTo>
                </a:path>
                <a:path w="9199245" h="2810510">
                  <a:moveTo>
                    <a:pt x="0" y="2545079"/>
                  </a:moveTo>
                  <a:lnTo>
                    <a:pt x="68580" y="2545079"/>
                  </a:lnTo>
                </a:path>
                <a:path w="9199245" h="2810510">
                  <a:moveTo>
                    <a:pt x="0" y="2350008"/>
                  </a:moveTo>
                  <a:lnTo>
                    <a:pt x="68580" y="2350008"/>
                  </a:lnTo>
                </a:path>
                <a:path w="9199245" h="2810510">
                  <a:moveTo>
                    <a:pt x="0" y="2153411"/>
                  </a:moveTo>
                  <a:lnTo>
                    <a:pt x="68580" y="2153411"/>
                  </a:lnTo>
                </a:path>
                <a:path w="9199245" h="2810510">
                  <a:moveTo>
                    <a:pt x="0" y="1958339"/>
                  </a:moveTo>
                  <a:lnTo>
                    <a:pt x="68580" y="1958339"/>
                  </a:lnTo>
                </a:path>
                <a:path w="9199245" h="2810510">
                  <a:moveTo>
                    <a:pt x="0" y="1761743"/>
                  </a:moveTo>
                  <a:lnTo>
                    <a:pt x="68580" y="1761743"/>
                  </a:lnTo>
                </a:path>
                <a:path w="9199245" h="2810510">
                  <a:moveTo>
                    <a:pt x="0" y="1566671"/>
                  </a:moveTo>
                  <a:lnTo>
                    <a:pt x="68580" y="1566671"/>
                  </a:lnTo>
                </a:path>
                <a:path w="9199245" h="2810510">
                  <a:moveTo>
                    <a:pt x="0" y="1370076"/>
                  </a:moveTo>
                  <a:lnTo>
                    <a:pt x="68580" y="1370076"/>
                  </a:lnTo>
                </a:path>
                <a:path w="9199245" h="2810510">
                  <a:moveTo>
                    <a:pt x="0" y="1175003"/>
                  </a:moveTo>
                  <a:lnTo>
                    <a:pt x="68580" y="1175003"/>
                  </a:lnTo>
                </a:path>
                <a:path w="9199245" h="2810510">
                  <a:moveTo>
                    <a:pt x="0" y="978407"/>
                  </a:moveTo>
                  <a:lnTo>
                    <a:pt x="68580" y="978407"/>
                  </a:lnTo>
                </a:path>
                <a:path w="9199245" h="2810510">
                  <a:moveTo>
                    <a:pt x="0" y="783336"/>
                  </a:moveTo>
                  <a:lnTo>
                    <a:pt x="68580" y="783336"/>
                  </a:lnTo>
                </a:path>
                <a:path w="9199245" h="2810510">
                  <a:moveTo>
                    <a:pt x="0" y="586739"/>
                  </a:moveTo>
                  <a:lnTo>
                    <a:pt x="68580" y="586739"/>
                  </a:lnTo>
                </a:path>
                <a:path w="9199245" h="2810510">
                  <a:moveTo>
                    <a:pt x="0" y="391667"/>
                  </a:moveTo>
                  <a:lnTo>
                    <a:pt x="68580" y="391667"/>
                  </a:lnTo>
                </a:path>
                <a:path w="9199245" h="2810510">
                  <a:moveTo>
                    <a:pt x="0" y="196595"/>
                  </a:moveTo>
                  <a:lnTo>
                    <a:pt x="68580" y="196595"/>
                  </a:lnTo>
                </a:path>
                <a:path w="9199245" h="2810510">
                  <a:moveTo>
                    <a:pt x="0" y="0"/>
                  </a:moveTo>
                  <a:lnTo>
                    <a:pt x="68580" y="0"/>
                  </a:lnTo>
                </a:path>
                <a:path w="9199245" h="2810510">
                  <a:moveTo>
                    <a:pt x="68580" y="2740152"/>
                  </a:moveTo>
                  <a:lnTo>
                    <a:pt x="9198864" y="2740152"/>
                  </a:lnTo>
                </a:path>
                <a:path w="9199245" h="2810510">
                  <a:moveTo>
                    <a:pt x="68580" y="2740152"/>
                  </a:moveTo>
                  <a:lnTo>
                    <a:pt x="68580" y="2810255"/>
                  </a:lnTo>
                </a:path>
                <a:path w="9199245" h="2810510">
                  <a:moveTo>
                    <a:pt x="981456" y="2740152"/>
                  </a:moveTo>
                  <a:lnTo>
                    <a:pt x="981456" y="2810255"/>
                  </a:lnTo>
                </a:path>
                <a:path w="9199245" h="2810510">
                  <a:moveTo>
                    <a:pt x="1894332" y="2740152"/>
                  </a:moveTo>
                  <a:lnTo>
                    <a:pt x="1894332" y="2810255"/>
                  </a:lnTo>
                </a:path>
                <a:path w="9199245" h="2810510">
                  <a:moveTo>
                    <a:pt x="2808732" y="2740152"/>
                  </a:moveTo>
                  <a:lnTo>
                    <a:pt x="2808732" y="2810255"/>
                  </a:lnTo>
                </a:path>
                <a:path w="9199245" h="2810510">
                  <a:moveTo>
                    <a:pt x="3721608" y="2740152"/>
                  </a:moveTo>
                  <a:lnTo>
                    <a:pt x="3721608" y="2810255"/>
                  </a:lnTo>
                </a:path>
                <a:path w="9199245" h="2810510">
                  <a:moveTo>
                    <a:pt x="4634484" y="2740152"/>
                  </a:moveTo>
                  <a:lnTo>
                    <a:pt x="4634484" y="2810255"/>
                  </a:lnTo>
                </a:path>
                <a:path w="9199245" h="2810510">
                  <a:moveTo>
                    <a:pt x="5547360" y="2740152"/>
                  </a:moveTo>
                  <a:lnTo>
                    <a:pt x="5547360" y="2810255"/>
                  </a:lnTo>
                </a:path>
                <a:path w="9199245" h="2810510">
                  <a:moveTo>
                    <a:pt x="6460236" y="2740152"/>
                  </a:moveTo>
                  <a:lnTo>
                    <a:pt x="6460236" y="2810255"/>
                  </a:lnTo>
                </a:path>
                <a:path w="9199245" h="2810510">
                  <a:moveTo>
                    <a:pt x="7373111" y="2740152"/>
                  </a:moveTo>
                  <a:lnTo>
                    <a:pt x="7373111" y="2810255"/>
                  </a:lnTo>
                </a:path>
                <a:path w="9199245" h="2810510">
                  <a:moveTo>
                    <a:pt x="8285988" y="2740152"/>
                  </a:moveTo>
                  <a:lnTo>
                    <a:pt x="8285988" y="2810255"/>
                  </a:lnTo>
                </a:path>
                <a:path w="9199245" h="2810510">
                  <a:moveTo>
                    <a:pt x="9198864" y="2740152"/>
                  </a:moveTo>
                  <a:lnTo>
                    <a:pt x="9198864" y="2810255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87782" y="1839849"/>
            <a:ext cx="609600" cy="25750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80963" marR="3810" indent="-71914">
              <a:lnSpc>
                <a:spcPts val="1553"/>
              </a:lnSpc>
              <a:spcBef>
                <a:spcPts val="180"/>
              </a:spcBef>
            </a:pPr>
            <a:r>
              <a:rPr sz="1350" spc="-4" dirty="0">
                <a:latin typeface="Arial"/>
                <a:cs typeface="Arial"/>
              </a:rPr>
              <a:t>Perc</a:t>
            </a:r>
            <a:r>
              <a:rPr sz="1350" spc="-11" dirty="0">
                <a:latin typeface="Arial"/>
                <a:cs typeface="Arial"/>
              </a:rPr>
              <a:t>e</a:t>
            </a:r>
            <a:r>
              <a:rPr sz="1350" dirty="0">
                <a:latin typeface="Arial"/>
                <a:cs typeface="Arial"/>
              </a:rPr>
              <a:t>nt  </a:t>
            </a:r>
            <a:r>
              <a:rPr sz="1350" spc="-8" dirty="0">
                <a:latin typeface="Arial"/>
                <a:cs typeface="Arial"/>
              </a:rPr>
              <a:t>14</a:t>
            </a:r>
            <a:endParaRPr sz="1350">
              <a:latin typeface="Arial"/>
              <a:cs typeface="Arial"/>
            </a:endParaRPr>
          </a:p>
          <a:p>
            <a:pPr marL="80963">
              <a:lnSpc>
                <a:spcPts val="881"/>
              </a:lnSpc>
              <a:spcBef>
                <a:spcPts val="4"/>
              </a:spcBef>
            </a:pPr>
            <a:r>
              <a:rPr sz="1350" spc="-8" dirty="0">
                <a:latin typeface="Arial"/>
                <a:cs typeface="Arial"/>
              </a:rPr>
              <a:t>13</a:t>
            </a:r>
            <a:endParaRPr sz="1350">
              <a:latin typeface="Arial"/>
              <a:cs typeface="Arial"/>
            </a:endParaRPr>
          </a:p>
          <a:p>
            <a:pPr marL="80963">
              <a:lnSpc>
                <a:spcPts val="1155"/>
              </a:lnSpc>
            </a:pPr>
            <a:r>
              <a:rPr sz="1350" spc="-8" dirty="0"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  <a:p>
            <a:pPr marL="80963">
              <a:lnSpc>
                <a:spcPts val="1155"/>
              </a:lnSpc>
            </a:pPr>
            <a:r>
              <a:rPr sz="1350" spc="-8" dirty="0">
                <a:latin typeface="Arial"/>
                <a:cs typeface="Arial"/>
              </a:rPr>
              <a:t>11</a:t>
            </a:r>
            <a:endParaRPr sz="1350">
              <a:latin typeface="Arial"/>
              <a:cs typeface="Arial"/>
            </a:endParaRPr>
          </a:p>
          <a:p>
            <a:pPr marL="80963">
              <a:lnSpc>
                <a:spcPts val="1155"/>
              </a:lnSpc>
            </a:pPr>
            <a:r>
              <a:rPr sz="1350" spc="-8" dirty="0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  <a:p>
            <a:pPr marL="176689">
              <a:lnSpc>
                <a:spcPts val="1155"/>
              </a:lnSpc>
            </a:pPr>
            <a:r>
              <a:rPr sz="1350" spc="-4" dirty="0">
                <a:latin typeface="Arial"/>
                <a:cs typeface="Arial"/>
              </a:rPr>
              <a:t>9</a:t>
            </a:r>
            <a:endParaRPr sz="1350">
              <a:latin typeface="Arial"/>
              <a:cs typeface="Arial"/>
            </a:endParaRPr>
          </a:p>
          <a:p>
            <a:pPr marL="176689">
              <a:lnSpc>
                <a:spcPts val="1155"/>
              </a:lnSpc>
            </a:pPr>
            <a:r>
              <a:rPr sz="1350" spc="-4" dirty="0"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  <a:p>
            <a:pPr marL="176689">
              <a:lnSpc>
                <a:spcPts val="1155"/>
              </a:lnSpc>
            </a:pPr>
            <a:r>
              <a:rPr sz="1350" spc="-4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  <a:p>
            <a:pPr marL="176689">
              <a:lnSpc>
                <a:spcPts val="1155"/>
              </a:lnSpc>
            </a:pPr>
            <a:r>
              <a:rPr sz="1350" spc="-4" dirty="0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  <a:p>
            <a:pPr marL="176689">
              <a:lnSpc>
                <a:spcPts val="1155"/>
              </a:lnSpc>
            </a:pPr>
            <a:r>
              <a:rPr sz="1350" spc="-4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  <a:p>
            <a:pPr marL="176689">
              <a:lnSpc>
                <a:spcPts val="1155"/>
              </a:lnSpc>
            </a:pPr>
            <a:r>
              <a:rPr sz="1350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  <a:p>
            <a:pPr marL="176689">
              <a:lnSpc>
                <a:spcPts val="1155"/>
              </a:lnSpc>
            </a:pPr>
            <a:r>
              <a:rPr sz="1350" spc="-4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  <a:p>
            <a:pPr marL="176689">
              <a:lnSpc>
                <a:spcPts val="1155"/>
              </a:lnSpc>
            </a:pPr>
            <a:r>
              <a:rPr sz="1350" spc="-4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  <a:p>
            <a:pPr marL="176689">
              <a:lnSpc>
                <a:spcPts val="1155"/>
              </a:lnSpc>
            </a:pPr>
            <a:r>
              <a:rPr sz="1350" spc="-4" dirty="0"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  <a:p>
            <a:pPr marL="176689">
              <a:lnSpc>
                <a:spcPts val="1388"/>
              </a:lnSpc>
            </a:pPr>
            <a:r>
              <a:rPr sz="1350" spc="-4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640" y="4353599"/>
            <a:ext cx="1930060" cy="74306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43259" y="4386938"/>
            <a:ext cx="495300" cy="461010"/>
          </a:xfrm>
          <a:custGeom>
            <a:avLst/>
            <a:gdLst/>
            <a:ahLst/>
            <a:cxnLst/>
            <a:rect l="l" t="t" r="r" b="b"/>
            <a:pathLst>
              <a:path w="660400" h="614679">
                <a:moveTo>
                  <a:pt x="69643" y="584199"/>
                </a:moveTo>
                <a:lnTo>
                  <a:pt x="56435" y="599439"/>
                </a:lnTo>
                <a:lnTo>
                  <a:pt x="62628" y="604519"/>
                </a:lnTo>
                <a:lnTo>
                  <a:pt x="69214" y="609599"/>
                </a:lnTo>
                <a:lnTo>
                  <a:pt x="76205" y="612139"/>
                </a:lnTo>
                <a:lnTo>
                  <a:pt x="83613" y="614679"/>
                </a:lnTo>
                <a:lnTo>
                  <a:pt x="98837" y="614679"/>
                </a:lnTo>
                <a:lnTo>
                  <a:pt x="137094" y="596899"/>
                </a:lnTo>
                <a:lnTo>
                  <a:pt x="139714" y="594360"/>
                </a:lnTo>
                <a:lnTo>
                  <a:pt x="94916" y="594360"/>
                </a:lnTo>
                <a:lnTo>
                  <a:pt x="82470" y="591819"/>
                </a:lnTo>
                <a:lnTo>
                  <a:pt x="76120" y="589279"/>
                </a:lnTo>
                <a:lnTo>
                  <a:pt x="69643" y="584199"/>
                </a:lnTo>
                <a:close/>
              </a:path>
              <a:path w="660400" h="614679">
                <a:moveTo>
                  <a:pt x="159832" y="520700"/>
                </a:moveTo>
                <a:lnTo>
                  <a:pt x="122094" y="520700"/>
                </a:lnTo>
                <a:lnTo>
                  <a:pt x="131746" y="521969"/>
                </a:lnTo>
                <a:lnTo>
                  <a:pt x="135937" y="524509"/>
                </a:lnTo>
                <a:lnTo>
                  <a:pt x="139493" y="528319"/>
                </a:lnTo>
                <a:lnTo>
                  <a:pt x="143176" y="532129"/>
                </a:lnTo>
                <a:lnTo>
                  <a:pt x="145335" y="535939"/>
                </a:lnTo>
                <a:lnTo>
                  <a:pt x="146224" y="541019"/>
                </a:lnTo>
                <a:lnTo>
                  <a:pt x="146986" y="546099"/>
                </a:lnTo>
                <a:lnTo>
                  <a:pt x="146097" y="552449"/>
                </a:lnTo>
                <a:lnTo>
                  <a:pt x="143303" y="558799"/>
                </a:lnTo>
                <a:lnTo>
                  <a:pt x="140636" y="565149"/>
                </a:lnTo>
                <a:lnTo>
                  <a:pt x="109267" y="590549"/>
                </a:lnTo>
                <a:lnTo>
                  <a:pt x="101774" y="594360"/>
                </a:lnTo>
                <a:lnTo>
                  <a:pt x="139714" y="594360"/>
                </a:lnTo>
                <a:lnTo>
                  <a:pt x="144954" y="589279"/>
                </a:lnTo>
                <a:lnTo>
                  <a:pt x="164879" y="556260"/>
                </a:lnTo>
                <a:lnTo>
                  <a:pt x="166074" y="542289"/>
                </a:lnTo>
                <a:lnTo>
                  <a:pt x="165147" y="534669"/>
                </a:lnTo>
                <a:lnTo>
                  <a:pt x="163316" y="528319"/>
                </a:lnTo>
                <a:lnTo>
                  <a:pt x="160686" y="521969"/>
                </a:lnTo>
                <a:lnTo>
                  <a:pt x="159832" y="520700"/>
                </a:lnTo>
                <a:close/>
              </a:path>
              <a:path w="660400" h="614679">
                <a:moveTo>
                  <a:pt x="75231" y="452119"/>
                </a:moveTo>
                <a:lnTo>
                  <a:pt x="61721" y="452119"/>
                </a:lnTo>
                <a:lnTo>
                  <a:pt x="54854" y="453389"/>
                </a:lnTo>
                <a:lnTo>
                  <a:pt x="21129" y="473709"/>
                </a:lnTo>
                <a:lnTo>
                  <a:pt x="1524" y="506729"/>
                </a:lnTo>
                <a:lnTo>
                  <a:pt x="0" y="519429"/>
                </a:lnTo>
                <a:lnTo>
                  <a:pt x="809" y="525779"/>
                </a:lnTo>
                <a:lnTo>
                  <a:pt x="30654" y="557529"/>
                </a:lnTo>
                <a:lnTo>
                  <a:pt x="37766" y="558799"/>
                </a:lnTo>
                <a:lnTo>
                  <a:pt x="45386" y="558799"/>
                </a:lnTo>
                <a:lnTo>
                  <a:pt x="53895" y="554989"/>
                </a:lnTo>
                <a:lnTo>
                  <a:pt x="59392" y="553719"/>
                </a:lnTo>
                <a:lnTo>
                  <a:pt x="66151" y="549910"/>
                </a:lnTo>
                <a:lnTo>
                  <a:pt x="74148" y="546099"/>
                </a:lnTo>
                <a:lnTo>
                  <a:pt x="83359" y="541019"/>
                </a:lnTo>
                <a:lnTo>
                  <a:pt x="88803" y="537210"/>
                </a:lnTo>
                <a:lnTo>
                  <a:pt x="35099" y="537210"/>
                </a:lnTo>
                <a:lnTo>
                  <a:pt x="30146" y="534669"/>
                </a:lnTo>
                <a:lnTo>
                  <a:pt x="25955" y="530860"/>
                </a:lnTo>
                <a:lnTo>
                  <a:pt x="21129" y="525779"/>
                </a:lnTo>
                <a:lnTo>
                  <a:pt x="19224" y="519429"/>
                </a:lnTo>
                <a:lnTo>
                  <a:pt x="20113" y="511809"/>
                </a:lnTo>
                <a:lnTo>
                  <a:pt x="48355" y="476250"/>
                </a:lnTo>
                <a:lnTo>
                  <a:pt x="61007" y="472439"/>
                </a:lnTo>
                <a:lnTo>
                  <a:pt x="92835" y="472439"/>
                </a:lnTo>
                <a:lnTo>
                  <a:pt x="99107" y="464819"/>
                </a:lnTo>
                <a:lnTo>
                  <a:pt x="93680" y="461009"/>
                </a:lnTo>
                <a:lnTo>
                  <a:pt x="87883" y="457200"/>
                </a:lnTo>
                <a:lnTo>
                  <a:pt x="81730" y="454659"/>
                </a:lnTo>
                <a:lnTo>
                  <a:pt x="75231" y="452119"/>
                </a:lnTo>
                <a:close/>
              </a:path>
              <a:path w="660400" h="614679">
                <a:moveTo>
                  <a:pt x="131746" y="500379"/>
                </a:moveTo>
                <a:lnTo>
                  <a:pt x="119125" y="500379"/>
                </a:lnTo>
                <a:lnTo>
                  <a:pt x="112262" y="501650"/>
                </a:lnTo>
                <a:lnTo>
                  <a:pt x="61529" y="528319"/>
                </a:lnTo>
                <a:lnTo>
                  <a:pt x="52800" y="533399"/>
                </a:lnTo>
                <a:lnTo>
                  <a:pt x="45856" y="535939"/>
                </a:lnTo>
                <a:lnTo>
                  <a:pt x="40687" y="537210"/>
                </a:lnTo>
                <a:lnTo>
                  <a:pt x="88803" y="537210"/>
                </a:lnTo>
                <a:lnTo>
                  <a:pt x="92432" y="534669"/>
                </a:lnTo>
                <a:lnTo>
                  <a:pt x="99837" y="530860"/>
                </a:lnTo>
                <a:lnTo>
                  <a:pt x="105576" y="527049"/>
                </a:lnTo>
                <a:lnTo>
                  <a:pt x="109648" y="525779"/>
                </a:lnTo>
                <a:lnTo>
                  <a:pt x="116379" y="521969"/>
                </a:lnTo>
                <a:lnTo>
                  <a:pt x="122094" y="520700"/>
                </a:lnTo>
                <a:lnTo>
                  <a:pt x="159832" y="520700"/>
                </a:lnTo>
                <a:lnTo>
                  <a:pt x="157271" y="516889"/>
                </a:lnTo>
                <a:lnTo>
                  <a:pt x="153082" y="511809"/>
                </a:lnTo>
                <a:lnTo>
                  <a:pt x="146859" y="505459"/>
                </a:lnTo>
                <a:lnTo>
                  <a:pt x="139747" y="501650"/>
                </a:lnTo>
                <a:lnTo>
                  <a:pt x="131746" y="500379"/>
                </a:lnTo>
                <a:close/>
              </a:path>
              <a:path w="660400" h="614679">
                <a:moveTo>
                  <a:pt x="125396" y="438150"/>
                </a:moveTo>
                <a:lnTo>
                  <a:pt x="110791" y="452119"/>
                </a:lnTo>
                <a:lnTo>
                  <a:pt x="220265" y="510539"/>
                </a:lnTo>
                <a:lnTo>
                  <a:pt x="235124" y="495300"/>
                </a:lnTo>
                <a:lnTo>
                  <a:pt x="229187" y="485139"/>
                </a:lnTo>
                <a:lnTo>
                  <a:pt x="210105" y="485139"/>
                </a:lnTo>
                <a:lnTo>
                  <a:pt x="125396" y="438150"/>
                </a:lnTo>
                <a:close/>
              </a:path>
              <a:path w="660400" h="614679">
                <a:moveTo>
                  <a:pt x="176069" y="387350"/>
                </a:moveTo>
                <a:lnTo>
                  <a:pt x="161464" y="401319"/>
                </a:lnTo>
                <a:lnTo>
                  <a:pt x="205152" y="477519"/>
                </a:lnTo>
                <a:lnTo>
                  <a:pt x="209470" y="483869"/>
                </a:lnTo>
                <a:lnTo>
                  <a:pt x="210105" y="485139"/>
                </a:lnTo>
                <a:lnTo>
                  <a:pt x="229187" y="485139"/>
                </a:lnTo>
                <a:lnTo>
                  <a:pt x="187626" y="414019"/>
                </a:lnTo>
                <a:lnTo>
                  <a:pt x="221884" y="414019"/>
                </a:lnTo>
                <a:lnTo>
                  <a:pt x="176069" y="387350"/>
                </a:lnTo>
                <a:close/>
              </a:path>
              <a:path w="660400" h="614679">
                <a:moveTo>
                  <a:pt x="92835" y="472439"/>
                </a:moveTo>
                <a:lnTo>
                  <a:pt x="67194" y="472439"/>
                </a:lnTo>
                <a:lnTo>
                  <a:pt x="73358" y="473709"/>
                </a:lnTo>
                <a:lnTo>
                  <a:pt x="79474" y="476250"/>
                </a:lnTo>
                <a:lnTo>
                  <a:pt x="85518" y="481329"/>
                </a:lnTo>
                <a:lnTo>
                  <a:pt x="92835" y="472439"/>
                </a:lnTo>
                <a:close/>
              </a:path>
              <a:path w="660400" h="614679">
                <a:moveTo>
                  <a:pt x="221884" y="414019"/>
                </a:moveTo>
                <a:lnTo>
                  <a:pt x="187626" y="414019"/>
                </a:lnTo>
                <a:lnTo>
                  <a:pt x="205152" y="425450"/>
                </a:lnTo>
                <a:lnTo>
                  <a:pt x="268652" y="462279"/>
                </a:lnTo>
                <a:lnTo>
                  <a:pt x="283384" y="447039"/>
                </a:lnTo>
                <a:lnTo>
                  <a:pt x="276680" y="434339"/>
                </a:lnTo>
                <a:lnTo>
                  <a:pt x="257476" y="434339"/>
                </a:lnTo>
                <a:lnTo>
                  <a:pt x="237156" y="422909"/>
                </a:lnTo>
                <a:lnTo>
                  <a:pt x="221884" y="414019"/>
                </a:lnTo>
                <a:close/>
              </a:path>
              <a:path w="660400" h="614679">
                <a:moveTo>
                  <a:pt x="225726" y="337819"/>
                </a:moveTo>
                <a:lnTo>
                  <a:pt x="212010" y="350519"/>
                </a:lnTo>
                <a:lnTo>
                  <a:pt x="257476" y="434339"/>
                </a:lnTo>
                <a:lnTo>
                  <a:pt x="276680" y="434339"/>
                </a:lnTo>
                <a:lnTo>
                  <a:pt x="225726" y="337819"/>
                </a:lnTo>
                <a:close/>
              </a:path>
              <a:path w="660400" h="614679">
                <a:moveTo>
                  <a:pt x="308784" y="273050"/>
                </a:moveTo>
                <a:lnTo>
                  <a:pt x="269795" y="289559"/>
                </a:lnTo>
                <a:lnTo>
                  <a:pt x="253285" y="328929"/>
                </a:lnTo>
                <a:lnTo>
                  <a:pt x="254950" y="340359"/>
                </a:lnTo>
                <a:lnTo>
                  <a:pt x="275256" y="373379"/>
                </a:lnTo>
                <a:lnTo>
                  <a:pt x="317801" y="393700"/>
                </a:lnTo>
                <a:lnTo>
                  <a:pt x="328614" y="393700"/>
                </a:lnTo>
                <a:lnTo>
                  <a:pt x="338963" y="389889"/>
                </a:lnTo>
                <a:lnTo>
                  <a:pt x="348859" y="384809"/>
                </a:lnTo>
                <a:lnTo>
                  <a:pt x="358314" y="375919"/>
                </a:lnTo>
                <a:lnTo>
                  <a:pt x="359397" y="374650"/>
                </a:lnTo>
                <a:lnTo>
                  <a:pt x="321738" y="374650"/>
                </a:lnTo>
                <a:lnTo>
                  <a:pt x="314571" y="373379"/>
                </a:lnTo>
                <a:lnTo>
                  <a:pt x="307355" y="370839"/>
                </a:lnTo>
                <a:lnTo>
                  <a:pt x="300093" y="367029"/>
                </a:lnTo>
                <a:lnTo>
                  <a:pt x="292782" y="360679"/>
                </a:lnTo>
                <a:lnTo>
                  <a:pt x="304282" y="349250"/>
                </a:lnTo>
                <a:lnTo>
                  <a:pt x="281987" y="349250"/>
                </a:lnTo>
                <a:lnTo>
                  <a:pt x="271827" y="314959"/>
                </a:lnTo>
                <a:lnTo>
                  <a:pt x="275129" y="307339"/>
                </a:lnTo>
                <a:lnTo>
                  <a:pt x="281733" y="300989"/>
                </a:lnTo>
                <a:lnTo>
                  <a:pt x="287351" y="295909"/>
                </a:lnTo>
                <a:lnTo>
                  <a:pt x="293528" y="293369"/>
                </a:lnTo>
                <a:lnTo>
                  <a:pt x="300253" y="292100"/>
                </a:lnTo>
                <a:lnTo>
                  <a:pt x="348596" y="292100"/>
                </a:lnTo>
                <a:lnTo>
                  <a:pt x="341127" y="285750"/>
                </a:lnTo>
                <a:lnTo>
                  <a:pt x="330517" y="279400"/>
                </a:lnTo>
                <a:lnTo>
                  <a:pt x="319740" y="275589"/>
                </a:lnTo>
                <a:lnTo>
                  <a:pt x="308784" y="273050"/>
                </a:lnTo>
                <a:close/>
              </a:path>
              <a:path w="660400" h="614679">
                <a:moveTo>
                  <a:pt x="368093" y="312419"/>
                </a:moveTo>
                <a:lnTo>
                  <a:pt x="351583" y="325119"/>
                </a:lnTo>
                <a:lnTo>
                  <a:pt x="355393" y="332739"/>
                </a:lnTo>
                <a:lnTo>
                  <a:pt x="356790" y="340359"/>
                </a:lnTo>
                <a:lnTo>
                  <a:pt x="335184" y="372109"/>
                </a:lnTo>
                <a:lnTo>
                  <a:pt x="328717" y="374650"/>
                </a:lnTo>
                <a:lnTo>
                  <a:pt x="359397" y="374650"/>
                </a:lnTo>
                <a:lnTo>
                  <a:pt x="375612" y="336550"/>
                </a:lnTo>
                <a:lnTo>
                  <a:pt x="374554" y="328929"/>
                </a:lnTo>
                <a:lnTo>
                  <a:pt x="372044" y="320039"/>
                </a:lnTo>
                <a:lnTo>
                  <a:pt x="368093" y="312419"/>
                </a:lnTo>
                <a:close/>
              </a:path>
              <a:path w="660400" h="614679">
                <a:moveTo>
                  <a:pt x="348596" y="292100"/>
                </a:moveTo>
                <a:lnTo>
                  <a:pt x="313991" y="292100"/>
                </a:lnTo>
                <a:lnTo>
                  <a:pt x="321103" y="295909"/>
                </a:lnTo>
                <a:lnTo>
                  <a:pt x="328723" y="302259"/>
                </a:lnTo>
                <a:lnTo>
                  <a:pt x="281987" y="349250"/>
                </a:lnTo>
                <a:lnTo>
                  <a:pt x="304282" y="349250"/>
                </a:lnTo>
                <a:lnTo>
                  <a:pt x="355393" y="298450"/>
                </a:lnTo>
                <a:lnTo>
                  <a:pt x="353742" y="297179"/>
                </a:lnTo>
                <a:lnTo>
                  <a:pt x="351583" y="294639"/>
                </a:lnTo>
                <a:lnTo>
                  <a:pt x="348596" y="292100"/>
                </a:lnTo>
                <a:close/>
              </a:path>
              <a:path w="660400" h="614679">
                <a:moveTo>
                  <a:pt x="384984" y="190500"/>
                </a:moveTo>
                <a:lnTo>
                  <a:pt x="379015" y="190500"/>
                </a:lnTo>
                <a:lnTo>
                  <a:pt x="372919" y="193039"/>
                </a:lnTo>
                <a:lnTo>
                  <a:pt x="366950" y="194309"/>
                </a:lnTo>
                <a:lnTo>
                  <a:pt x="343074" y="227329"/>
                </a:lnTo>
                <a:lnTo>
                  <a:pt x="342122" y="233679"/>
                </a:lnTo>
                <a:lnTo>
                  <a:pt x="342312" y="241300"/>
                </a:lnTo>
                <a:lnTo>
                  <a:pt x="364664" y="281939"/>
                </a:lnTo>
                <a:lnTo>
                  <a:pt x="406463" y="303529"/>
                </a:lnTo>
                <a:lnTo>
                  <a:pt x="413545" y="303529"/>
                </a:lnTo>
                <a:lnTo>
                  <a:pt x="448864" y="284479"/>
                </a:lnTo>
                <a:lnTo>
                  <a:pt x="410130" y="284479"/>
                </a:lnTo>
                <a:lnTo>
                  <a:pt x="402701" y="283209"/>
                </a:lnTo>
                <a:lnTo>
                  <a:pt x="395081" y="280669"/>
                </a:lnTo>
                <a:lnTo>
                  <a:pt x="387270" y="274319"/>
                </a:lnTo>
                <a:lnTo>
                  <a:pt x="379269" y="267969"/>
                </a:lnTo>
                <a:lnTo>
                  <a:pt x="371933" y="259079"/>
                </a:lnTo>
                <a:lnTo>
                  <a:pt x="366490" y="251459"/>
                </a:lnTo>
                <a:lnTo>
                  <a:pt x="362928" y="243839"/>
                </a:lnTo>
                <a:lnTo>
                  <a:pt x="361235" y="237489"/>
                </a:lnTo>
                <a:lnTo>
                  <a:pt x="361237" y="229869"/>
                </a:lnTo>
                <a:lnTo>
                  <a:pt x="386722" y="204469"/>
                </a:lnTo>
                <a:lnTo>
                  <a:pt x="432176" y="204469"/>
                </a:lnTo>
                <a:lnTo>
                  <a:pt x="419463" y="191769"/>
                </a:lnTo>
                <a:lnTo>
                  <a:pt x="390953" y="191769"/>
                </a:lnTo>
                <a:lnTo>
                  <a:pt x="384984" y="190500"/>
                </a:lnTo>
                <a:close/>
              </a:path>
              <a:path w="660400" h="614679">
                <a:moveTo>
                  <a:pt x="432176" y="204469"/>
                </a:moveTo>
                <a:lnTo>
                  <a:pt x="393747" y="204469"/>
                </a:lnTo>
                <a:lnTo>
                  <a:pt x="401246" y="207009"/>
                </a:lnTo>
                <a:lnTo>
                  <a:pt x="409066" y="210819"/>
                </a:lnTo>
                <a:lnTo>
                  <a:pt x="437626" y="238759"/>
                </a:lnTo>
                <a:lnTo>
                  <a:pt x="442388" y="254000"/>
                </a:lnTo>
                <a:lnTo>
                  <a:pt x="442295" y="260350"/>
                </a:lnTo>
                <a:lnTo>
                  <a:pt x="417202" y="284479"/>
                </a:lnTo>
                <a:lnTo>
                  <a:pt x="448864" y="284479"/>
                </a:lnTo>
                <a:lnTo>
                  <a:pt x="451022" y="281939"/>
                </a:lnTo>
                <a:lnTo>
                  <a:pt x="455009" y="273050"/>
                </a:lnTo>
                <a:lnTo>
                  <a:pt x="456495" y="264159"/>
                </a:lnTo>
                <a:lnTo>
                  <a:pt x="455469" y="254000"/>
                </a:lnTo>
                <a:lnTo>
                  <a:pt x="476577" y="254000"/>
                </a:lnTo>
                <a:lnTo>
                  <a:pt x="479218" y="251459"/>
                </a:lnTo>
                <a:lnTo>
                  <a:pt x="432176" y="204469"/>
                </a:lnTo>
                <a:close/>
              </a:path>
              <a:path w="660400" h="614679">
                <a:moveTo>
                  <a:pt x="476577" y="254000"/>
                </a:moveTo>
                <a:lnTo>
                  <a:pt x="455469" y="254000"/>
                </a:lnTo>
                <a:lnTo>
                  <a:pt x="466010" y="264159"/>
                </a:lnTo>
                <a:lnTo>
                  <a:pt x="476577" y="254000"/>
                </a:lnTo>
                <a:close/>
              </a:path>
              <a:path w="660400" h="614679">
                <a:moveTo>
                  <a:pt x="488743" y="93979"/>
                </a:moveTo>
                <a:lnTo>
                  <a:pt x="478027" y="93979"/>
                </a:lnTo>
                <a:lnTo>
                  <a:pt x="467979" y="96519"/>
                </a:lnTo>
                <a:lnTo>
                  <a:pt x="436991" y="128269"/>
                </a:lnTo>
                <a:lnTo>
                  <a:pt x="433244" y="149859"/>
                </a:lnTo>
                <a:lnTo>
                  <a:pt x="434909" y="160019"/>
                </a:lnTo>
                <a:lnTo>
                  <a:pt x="455215" y="193039"/>
                </a:lnTo>
                <a:lnTo>
                  <a:pt x="497760" y="214629"/>
                </a:lnTo>
                <a:lnTo>
                  <a:pt x="508573" y="213359"/>
                </a:lnTo>
                <a:lnTo>
                  <a:pt x="518922" y="209550"/>
                </a:lnTo>
                <a:lnTo>
                  <a:pt x="528818" y="204469"/>
                </a:lnTo>
                <a:lnTo>
                  <a:pt x="538273" y="195579"/>
                </a:lnTo>
                <a:lnTo>
                  <a:pt x="539572" y="194309"/>
                </a:lnTo>
                <a:lnTo>
                  <a:pt x="494530" y="194309"/>
                </a:lnTo>
                <a:lnTo>
                  <a:pt x="487314" y="191769"/>
                </a:lnTo>
                <a:lnTo>
                  <a:pt x="472741" y="181609"/>
                </a:lnTo>
                <a:lnTo>
                  <a:pt x="485519" y="168909"/>
                </a:lnTo>
                <a:lnTo>
                  <a:pt x="461946" y="168909"/>
                </a:lnTo>
                <a:lnTo>
                  <a:pt x="451786" y="134619"/>
                </a:lnTo>
                <a:lnTo>
                  <a:pt x="455088" y="127000"/>
                </a:lnTo>
                <a:lnTo>
                  <a:pt x="461692" y="120650"/>
                </a:lnTo>
                <a:lnTo>
                  <a:pt x="467363" y="116839"/>
                </a:lnTo>
                <a:lnTo>
                  <a:pt x="473535" y="113029"/>
                </a:lnTo>
                <a:lnTo>
                  <a:pt x="480230" y="111759"/>
                </a:lnTo>
                <a:lnTo>
                  <a:pt x="528555" y="111759"/>
                </a:lnTo>
                <a:lnTo>
                  <a:pt x="521086" y="105409"/>
                </a:lnTo>
                <a:lnTo>
                  <a:pt x="510476" y="99059"/>
                </a:lnTo>
                <a:lnTo>
                  <a:pt x="499699" y="95250"/>
                </a:lnTo>
                <a:lnTo>
                  <a:pt x="488743" y="93979"/>
                </a:lnTo>
                <a:close/>
              </a:path>
              <a:path w="660400" h="614679">
                <a:moveTo>
                  <a:pt x="548052" y="132079"/>
                </a:moveTo>
                <a:lnTo>
                  <a:pt x="531542" y="144779"/>
                </a:lnTo>
                <a:lnTo>
                  <a:pt x="535352" y="153669"/>
                </a:lnTo>
                <a:lnTo>
                  <a:pt x="536749" y="160019"/>
                </a:lnTo>
                <a:lnTo>
                  <a:pt x="535860" y="166369"/>
                </a:lnTo>
                <a:lnTo>
                  <a:pt x="534844" y="173989"/>
                </a:lnTo>
                <a:lnTo>
                  <a:pt x="531796" y="179069"/>
                </a:lnTo>
                <a:lnTo>
                  <a:pt x="526589" y="184150"/>
                </a:lnTo>
                <a:lnTo>
                  <a:pt x="521110" y="189229"/>
                </a:lnTo>
                <a:lnTo>
                  <a:pt x="515143" y="191769"/>
                </a:lnTo>
                <a:lnTo>
                  <a:pt x="508676" y="194309"/>
                </a:lnTo>
                <a:lnTo>
                  <a:pt x="539572" y="194309"/>
                </a:lnTo>
                <a:lnTo>
                  <a:pt x="555571" y="157479"/>
                </a:lnTo>
                <a:lnTo>
                  <a:pt x="554513" y="148589"/>
                </a:lnTo>
                <a:lnTo>
                  <a:pt x="552003" y="140969"/>
                </a:lnTo>
                <a:lnTo>
                  <a:pt x="548052" y="132079"/>
                </a:lnTo>
                <a:close/>
              </a:path>
              <a:path w="660400" h="614679">
                <a:moveTo>
                  <a:pt x="363521" y="135889"/>
                </a:moveTo>
                <a:lnTo>
                  <a:pt x="349424" y="149859"/>
                </a:lnTo>
                <a:lnTo>
                  <a:pt x="390953" y="191769"/>
                </a:lnTo>
                <a:lnTo>
                  <a:pt x="419463" y="191769"/>
                </a:lnTo>
                <a:lnTo>
                  <a:pt x="363521" y="135889"/>
                </a:lnTo>
                <a:close/>
              </a:path>
              <a:path w="660400" h="614679">
                <a:moveTo>
                  <a:pt x="528555" y="111759"/>
                </a:moveTo>
                <a:lnTo>
                  <a:pt x="493950" y="111759"/>
                </a:lnTo>
                <a:lnTo>
                  <a:pt x="501062" y="115569"/>
                </a:lnTo>
                <a:lnTo>
                  <a:pt x="508682" y="121919"/>
                </a:lnTo>
                <a:lnTo>
                  <a:pt x="461946" y="168909"/>
                </a:lnTo>
                <a:lnTo>
                  <a:pt x="485519" y="168909"/>
                </a:lnTo>
                <a:lnTo>
                  <a:pt x="535352" y="119379"/>
                </a:lnTo>
                <a:lnTo>
                  <a:pt x="533701" y="116839"/>
                </a:lnTo>
                <a:lnTo>
                  <a:pt x="531542" y="114300"/>
                </a:lnTo>
                <a:lnTo>
                  <a:pt x="528555" y="111759"/>
                </a:lnTo>
                <a:close/>
              </a:path>
              <a:path w="660400" h="614679">
                <a:moveTo>
                  <a:pt x="520620" y="41909"/>
                </a:moveTo>
                <a:lnTo>
                  <a:pt x="507793" y="54609"/>
                </a:lnTo>
                <a:lnTo>
                  <a:pt x="591613" y="138429"/>
                </a:lnTo>
                <a:lnTo>
                  <a:pt x="605837" y="124459"/>
                </a:lnTo>
                <a:lnTo>
                  <a:pt x="560117" y="78739"/>
                </a:lnTo>
                <a:lnTo>
                  <a:pt x="553090" y="71119"/>
                </a:lnTo>
                <a:lnTo>
                  <a:pt x="548195" y="63500"/>
                </a:lnTo>
                <a:lnTo>
                  <a:pt x="545419" y="57150"/>
                </a:lnTo>
                <a:lnTo>
                  <a:pt x="545151" y="54609"/>
                </a:lnTo>
                <a:lnTo>
                  <a:pt x="532558" y="54609"/>
                </a:lnTo>
                <a:lnTo>
                  <a:pt x="520620" y="41909"/>
                </a:lnTo>
                <a:close/>
              </a:path>
              <a:path w="660400" h="614679">
                <a:moveTo>
                  <a:pt x="609233" y="20319"/>
                </a:moveTo>
                <a:lnTo>
                  <a:pt x="571674" y="20319"/>
                </a:lnTo>
                <a:lnTo>
                  <a:pt x="575992" y="21589"/>
                </a:lnTo>
                <a:lnTo>
                  <a:pt x="583866" y="24129"/>
                </a:lnTo>
                <a:lnTo>
                  <a:pt x="588819" y="27939"/>
                </a:lnTo>
                <a:lnTo>
                  <a:pt x="594534" y="34289"/>
                </a:lnTo>
                <a:lnTo>
                  <a:pt x="645588" y="85089"/>
                </a:lnTo>
                <a:lnTo>
                  <a:pt x="659812" y="71119"/>
                </a:lnTo>
                <a:lnTo>
                  <a:pt x="609233" y="20319"/>
                </a:lnTo>
                <a:close/>
              </a:path>
              <a:path w="660400" h="614679">
                <a:moveTo>
                  <a:pt x="578659" y="0"/>
                </a:moveTo>
                <a:lnTo>
                  <a:pt x="568118" y="0"/>
                </a:lnTo>
                <a:lnTo>
                  <a:pt x="556053" y="5079"/>
                </a:lnTo>
                <a:lnTo>
                  <a:pt x="531651" y="43179"/>
                </a:lnTo>
                <a:lnTo>
                  <a:pt x="532558" y="54609"/>
                </a:lnTo>
                <a:lnTo>
                  <a:pt x="545151" y="54609"/>
                </a:lnTo>
                <a:lnTo>
                  <a:pt x="544750" y="50800"/>
                </a:lnTo>
                <a:lnTo>
                  <a:pt x="545385" y="41909"/>
                </a:lnTo>
                <a:lnTo>
                  <a:pt x="548687" y="35559"/>
                </a:lnTo>
                <a:lnTo>
                  <a:pt x="558466" y="25400"/>
                </a:lnTo>
                <a:lnTo>
                  <a:pt x="562657" y="22859"/>
                </a:lnTo>
                <a:lnTo>
                  <a:pt x="571674" y="20319"/>
                </a:lnTo>
                <a:lnTo>
                  <a:pt x="609233" y="20319"/>
                </a:lnTo>
                <a:lnTo>
                  <a:pt x="601646" y="12700"/>
                </a:lnTo>
                <a:lnTo>
                  <a:pt x="596820" y="8889"/>
                </a:lnTo>
                <a:lnTo>
                  <a:pt x="593645" y="6350"/>
                </a:lnTo>
                <a:lnTo>
                  <a:pt x="588692" y="2539"/>
                </a:lnTo>
                <a:lnTo>
                  <a:pt x="578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3499961" y="4387119"/>
            <a:ext cx="425768" cy="421958"/>
          </a:xfrm>
          <a:custGeom>
            <a:avLst/>
            <a:gdLst/>
            <a:ahLst/>
            <a:cxnLst/>
            <a:rect l="l" t="t" r="r" b="b"/>
            <a:pathLst>
              <a:path w="567689" h="562610">
                <a:moveTo>
                  <a:pt x="16510" y="386079"/>
                </a:moveTo>
                <a:lnTo>
                  <a:pt x="0" y="402589"/>
                </a:lnTo>
                <a:lnTo>
                  <a:pt x="71247" y="562609"/>
                </a:lnTo>
                <a:lnTo>
                  <a:pt x="87502" y="547369"/>
                </a:lnTo>
                <a:lnTo>
                  <a:pt x="65150" y="499109"/>
                </a:lnTo>
                <a:lnTo>
                  <a:pt x="81704" y="482599"/>
                </a:lnTo>
                <a:lnTo>
                  <a:pt x="57150" y="482599"/>
                </a:lnTo>
                <a:lnTo>
                  <a:pt x="35813" y="435609"/>
                </a:lnTo>
                <a:lnTo>
                  <a:pt x="32246" y="427989"/>
                </a:lnTo>
                <a:lnTo>
                  <a:pt x="28416" y="421639"/>
                </a:lnTo>
                <a:lnTo>
                  <a:pt x="24348" y="414019"/>
                </a:lnTo>
                <a:lnTo>
                  <a:pt x="20065" y="407669"/>
                </a:lnTo>
                <a:lnTo>
                  <a:pt x="67846" y="407669"/>
                </a:lnTo>
                <a:lnTo>
                  <a:pt x="16510" y="386079"/>
                </a:lnTo>
                <a:close/>
              </a:path>
              <a:path w="567689" h="562610">
                <a:moveTo>
                  <a:pt x="67846" y="407669"/>
                </a:moveTo>
                <a:lnTo>
                  <a:pt x="20065" y="407669"/>
                </a:lnTo>
                <a:lnTo>
                  <a:pt x="26568" y="411479"/>
                </a:lnTo>
                <a:lnTo>
                  <a:pt x="34083" y="415289"/>
                </a:lnTo>
                <a:lnTo>
                  <a:pt x="42622" y="419099"/>
                </a:lnTo>
                <a:lnTo>
                  <a:pt x="52197" y="422909"/>
                </a:lnTo>
                <a:lnTo>
                  <a:pt x="96265" y="443229"/>
                </a:lnTo>
                <a:lnTo>
                  <a:pt x="57150" y="482599"/>
                </a:lnTo>
                <a:lnTo>
                  <a:pt x="81704" y="482599"/>
                </a:lnTo>
                <a:lnTo>
                  <a:pt x="113537" y="450849"/>
                </a:lnTo>
                <a:lnTo>
                  <a:pt x="170518" y="450849"/>
                </a:lnTo>
                <a:lnTo>
                  <a:pt x="67846" y="407669"/>
                </a:lnTo>
                <a:close/>
              </a:path>
              <a:path w="567689" h="562610">
                <a:moveTo>
                  <a:pt x="170518" y="450849"/>
                </a:moveTo>
                <a:lnTo>
                  <a:pt x="113537" y="450849"/>
                </a:lnTo>
                <a:lnTo>
                  <a:pt x="162051" y="472439"/>
                </a:lnTo>
                <a:lnTo>
                  <a:pt x="179577" y="454659"/>
                </a:lnTo>
                <a:lnTo>
                  <a:pt x="170518" y="450849"/>
                </a:lnTo>
                <a:close/>
              </a:path>
              <a:path w="567689" h="562610">
                <a:moveTo>
                  <a:pt x="120014" y="346709"/>
                </a:moveTo>
                <a:lnTo>
                  <a:pt x="105790" y="360679"/>
                </a:lnTo>
                <a:lnTo>
                  <a:pt x="157734" y="412749"/>
                </a:lnTo>
                <a:lnTo>
                  <a:pt x="163702" y="419099"/>
                </a:lnTo>
                <a:lnTo>
                  <a:pt x="168401" y="422909"/>
                </a:lnTo>
                <a:lnTo>
                  <a:pt x="171831" y="425449"/>
                </a:lnTo>
                <a:lnTo>
                  <a:pt x="176784" y="429259"/>
                </a:lnTo>
                <a:lnTo>
                  <a:pt x="191643" y="433069"/>
                </a:lnTo>
                <a:lnTo>
                  <a:pt x="197231" y="431799"/>
                </a:lnTo>
                <a:lnTo>
                  <a:pt x="209550" y="426719"/>
                </a:lnTo>
                <a:lnTo>
                  <a:pt x="215137" y="422909"/>
                </a:lnTo>
                <a:lnTo>
                  <a:pt x="220090" y="417829"/>
                </a:lnTo>
                <a:lnTo>
                  <a:pt x="225141" y="411479"/>
                </a:lnTo>
                <a:lnTo>
                  <a:pt x="191770" y="411479"/>
                </a:lnTo>
                <a:lnTo>
                  <a:pt x="186944" y="410209"/>
                </a:lnTo>
                <a:lnTo>
                  <a:pt x="182245" y="407669"/>
                </a:lnTo>
                <a:lnTo>
                  <a:pt x="179197" y="405129"/>
                </a:lnTo>
                <a:lnTo>
                  <a:pt x="173862" y="401319"/>
                </a:lnTo>
                <a:lnTo>
                  <a:pt x="120014" y="346709"/>
                </a:lnTo>
                <a:close/>
              </a:path>
              <a:path w="567689" h="562610">
                <a:moveTo>
                  <a:pt x="173736" y="293369"/>
                </a:moveTo>
                <a:lnTo>
                  <a:pt x="159512" y="307339"/>
                </a:lnTo>
                <a:lnTo>
                  <a:pt x="204343" y="351789"/>
                </a:lnTo>
                <a:lnTo>
                  <a:pt x="211582" y="359409"/>
                </a:lnTo>
                <a:lnTo>
                  <a:pt x="216281" y="365759"/>
                </a:lnTo>
                <a:lnTo>
                  <a:pt x="218439" y="370839"/>
                </a:lnTo>
                <a:lnTo>
                  <a:pt x="220725" y="375919"/>
                </a:lnTo>
                <a:lnTo>
                  <a:pt x="220980" y="382269"/>
                </a:lnTo>
                <a:lnTo>
                  <a:pt x="219456" y="387349"/>
                </a:lnTo>
                <a:lnTo>
                  <a:pt x="217932" y="393699"/>
                </a:lnTo>
                <a:lnTo>
                  <a:pt x="215011" y="398779"/>
                </a:lnTo>
                <a:lnTo>
                  <a:pt x="210693" y="402589"/>
                </a:lnTo>
                <a:lnTo>
                  <a:pt x="206501" y="407669"/>
                </a:lnTo>
                <a:lnTo>
                  <a:pt x="201802" y="410209"/>
                </a:lnTo>
                <a:lnTo>
                  <a:pt x="191770" y="411479"/>
                </a:lnTo>
                <a:lnTo>
                  <a:pt x="225141" y="411479"/>
                </a:lnTo>
                <a:lnTo>
                  <a:pt x="227161" y="408939"/>
                </a:lnTo>
                <a:lnTo>
                  <a:pt x="231600" y="400049"/>
                </a:lnTo>
                <a:lnTo>
                  <a:pt x="233396" y="388619"/>
                </a:lnTo>
                <a:lnTo>
                  <a:pt x="232537" y="377189"/>
                </a:lnTo>
                <a:lnTo>
                  <a:pt x="257556" y="377189"/>
                </a:lnTo>
                <a:lnTo>
                  <a:pt x="173736" y="293369"/>
                </a:lnTo>
                <a:close/>
              </a:path>
              <a:path w="567689" h="562610">
                <a:moveTo>
                  <a:pt x="257556" y="377189"/>
                </a:moveTo>
                <a:lnTo>
                  <a:pt x="232537" y="377189"/>
                </a:lnTo>
                <a:lnTo>
                  <a:pt x="244856" y="389889"/>
                </a:lnTo>
                <a:lnTo>
                  <a:pt x="257556" y="377189"/>
                </a:lnTo>
                <a:close/>
              </a:path>
              <a:path w="567689" h="562610">
                <a:moveTo>
                  <a:pt x="260476" y="320039"/>
                </a:moveTo>
                <a:lnTo>
                  <a:pt x="248665" y="335279"/>
                </a:lnTo>
                <a:lnTo>
                  <a:pt x="256472" y="340359"/>
                </a:lnTo>
                <a:lnTo>
                  <a:pt x="264255" y="344169"/>
                </a:lnTo>
                <a:lnTo>
                  <a:pt x="271990" y="345439"/>
                </a:lnTo>
                <a:lnTo>
                  <a:pt x="279654" y="345439"/>
                </a:lnTo>
                <a:lnTo>
                  <a:pt x="287418" y="342899"/>
                </a:lnTo>
                <a:lnTo>
                  <a:pt x="295290" y="339089"/>
                </a:lnTo>
                <a:lnTo>
                  <a:pt x="303281" y="334009"/>
                </a:lnTo>
                <a:lnTo>
                  <a:pt x="311404" y="326389"/>
                </a:lnTo>
                <a:lnTo>
                  <a:pt x="273431" y="326389"/>
                </a:lnTo>
                <a:lnTo>
                  <a:pt x="266826" y="325119"/>
                </a:lnTo>
                <a:lnTo>
                  <a:pt x="260476" y="320039"/>
                </a:lnTo>
                <a:close/>
              </a:path>
              <a:path w="567689" h="562610">
                <a:moveTo>
                  <a:pt x="326643" y="278129"/>
                </a:moveTo>
                <a:lnTo>
                  <a:pt x="298450" y="278129"/>
                </a:lnTo>
                <a:lnTo>
                  <a:pt x="302260" y="279399"/>
                </a:lnTo>
                <a:lnTo>
                  <a:pt x="305562" y="283209"/>
                </a:lnTo>
                <a:lnTo>
                  <a:pt x="309118" y="285749"/>
                </a:lnTo>
                <a:lnTo>
                  <a:pt x="310642" y="290829"/>
                </a:lnTo>
                <a:lnTo>
                  <a:pt x="309625" y="302259"/>
                </a:lnTo>
                <a:lnTo>
                  <a:pt x="306197" y="308609"/>
                </a:lnTo>
                <a:lnTo>
                  <a:pt x="293115" y="321309"/>
                </a:lnTo>
                <a:lnTo>
                  <a:pt x="286638" y="325119"/>
                </a:lnTo>
                <a:lnTo>
                  <a:pt x="280035" y="326389"/>
                </a:lnTo>
                <a:lnTo>
                  <a:pt x="311404" y="326389"/>
                </a:lnTo>
                <a:lnTo>
                  <a:pt x="329311" y="290829"/>
                </a:lnTo>
                <a:lnTo>
                  <a:pt x="327913" y="284479"/>
                </a:lnTo>
                <a:lnTo>
                  <a:pt x="326643" y="278129"/>
                </a:lnTo>
                <a:close/>
              </a:path>
              <a:path w="567689" h="562610">
                <a:moveTo>
                  <a:pt x="254381" y="223519"/>
                </a:moveTo>
                <a:lnTo>
                  <a:pt x="216788" y="246379"/>
                </a:lnTo>
                <a:lnTo>
                  <a:pt x="205739" y="269239"/>
                </a:lnTo>
                <a:lnTo>
                  <a:pt x="204850" y="274319"/>
                </a:lnTo>
                <a:lnTo>
                  <a:pt x="234314" y="306069"/>
                </a:lnTo>
                <a:lnTo>
                  <a:pt x="240030" y="306069"/>
                </a:lnTo>
                <a:lnTo>
                  <a:pt x="245999" y="303529"/>
                </a:lnTo>
                <a:lnTo>
                  <a:pt x="251069" y="302259"/>
                </a:lnTo>
                <a:lnTo>
                  <a:pt x="257508" y="298449"/>
                </a:lnTo>
                <a:lnTo>
                  <a:pt x="265304" y="294639"/>
                </a:lnTo>
                <a:lnTo>
                  <a:pt x="274447" y="289559"/>
                </a:lnTo>
                <a:lnTo>
                  <a:pt x="280238" y="285749"/>
                </a:lnTo>
                <a:lnTo>
                  <a:pt x="235965" y="285749"/>
                </a:lnTo>
                <a:lnTo>
                  <a:pt x="233172" y="284479"/>
                </a:lnTo>
                <a:lnTo>
                  <a:pt x="230632" y="284479"/>
                </a:lnTo>
                <a:lnTo>
                  <a:pt x="228346" y="283209"/>
                </a:lnTo>
                <a:lnTo>
                  <a:pt x="223647" y="278129"/>
                </a:lnTo>
                <a:lnTo>
                  <a:pt x="222504" y="274319"/>
                </a:lnTo>
                <a:lnTo>
                  <a:pt x="223774" y="264159"/>
                </a:lnTo>
                <a:lnTo>
                  <a:pt x="227330" y="259079"/>
                </a:lnTo>
                <a:lnTo>
                  <a:pt x="239395" y="247649"/>
                </a:lnTo>
                <a:lnTo>
                  <a:pt x="244856" y="243839"/>
                </a:lnTo>
                <a:lnTo>
                  <a:pt x="250317" y="243839"/>
                </a:lnTo>
                <a:lnTo>
                  <a:pt x="255777" y="242569"/>
                </a:lnTo>
                <a:lnTo>
                  <a:pt x="269917" y="242569"/>
                </a:lnTo>
                <a:lnTo>
                  <a:pt x="277875" y="232409"/>
                </a:lnTo>
                <a:lnTo>
                  <a:pt x="271652" y="227329"/>
                </a:lnTo>
                <a:lnTo>
                  <a:pt x="265684" y="224789"/>
                </a:lnTo>
                <a:lnTo>
                  <a:pt x="254381" y="223519"/>
                </a:lnTo>
                <a:close/>
              </a:path>
              <a:path w="567689" h="562610">
                <a:moveTo>
                  <a:pt x="297561" y="256539"/>
                </a:moveTo>
                <a:lnTo>
                  <a:pt x="291973" y="257809"/>
                </a:lnTo>
                <a:lnTo>
                  <a:pt x="286258" y="260349"/>
                </a:lnTo>
                <a:lnTo>
                  <a:pt x="281326" y="261619"/>
                </a:lnTo>
                <a:lnTo>
                  <a:pt x="275097" y="265429"/>
                </a:lnTo>
                <a:lnTo>
                  <a:pt x="267559" y="269239"/>
                </a:lnTo>
                <a:lnTo>
                  <a:pt x="249809" y="279399"/>
                </a:lnTo>
                <a:lnTo>
                  <a:pt x="244475" y="281939"/>
                </a:lnTo>
                <a:lnTo>
                  <a:pt x="239013" y="284479"/>
                </a:lnTo>
                <a:lnTo>
                  <a:pt x="235965" y="285749"/>
                </a:lnTo>
                <a:lnTo>
                  <a:pt x="280238" y="285749"/>
                </a:lnTo>
                <a:lnTo>
                  <a:pt x="284099" y="283209"/>
                </a:lnTo>
                <a:lnTo>
                  <a:pt x="293750" y="279399"/>
                </a:lnTo>
                <a:lnTo>
                  <a:pt x="298450" y="278129"/>
                </a:lnTo>
                <a:lnTo>
                  <a:pt x="326643" y="278129"/>
                </a:lnTo>
                <a:lnTo>
                  <a:pt x="326389" y="276859"/>
                </a:lnTo>
                <a:lnTo>
                  <a:pt x="323342" y="271779"/>
                </a:lnTo>
                <a:lnTo>
                  <a:pt x="318643" y="266699"/>
                </a:lnTo>
                <a:lnTo>
                  <a:pt x="313817" y="261619"/>
                </a:lnTo>
                <a:lnTo>
                  <a:pt x="308610" y="259079"/>
                </a:lnTo>
                <a:lnTo>
                  <a:pt x="297561" y="256539"/>
                </a:lnTo>
                <a:close/>
              </a:path>
              <a:path w="567689" h="562610">
                <a:moveTo>
                  <a:pt x="318355" y="199389"/>
                </a:moveTo>
                <a:lnTo>
                  <a:pt x="289940" y="199389"/>
                </a:lnTo>
                <a:lnTo>
                  <a:pt x="346710" y="255269"/>
                </a:lnTo>
                <a:lnTo>
                  <a:pt x="352933" y="260349"/>
                </a:lnTo>
                <a:lnTo>
                  <a:pt x="360552" y="264159"/>
                </a:lnTo>
                <a:lnTo>
                  <a:pt x="364617" y="264159"/>
                </a:lnTo>
                <a:lnTo>
                  <a:pt x="373634" y="261619"/>
                </a:lnTo>
                <a:lnTo>
                  <a:pt x="378460" y="257809"/>
                </a:lnTo>
                <a:lnTo>
                  <a:pt x="383539" y="252729"/>
                </a:lnTo>
                <a:lnTo>
                  <a:pt x="386714" y="250189"/>
                </a:lnTo>
                <a:lnTo>
                  <a:pt x="389889" y="246379"/>
                </a:lnTo>
                <a:lnTo>
                  <a:pt x="393064" y="241299"/>
                </a:lnTo>
                <a:lnTo>
                  <a:pt x="363347" y="241299"/>
                </a:lnTo>
                <a:lnTo>
                  <a:pt x="360045" y="240029"/>
                </a:lnTo>
                <a:lnTo>
                  <a:pt x="357124" y="237489"/>
                </a:lnTo>
                <a:lnTo>
                  <a:pt x="353187" y="233679"/>
                </a:lnTo>
                <a:lnTo>
                  <a:pt x="318355" y="199389"/>
                </a:lnTo>
                <a:close/>
              </a:path>
              <a:path w="567689" h="562610">
                <a:moveTo>
                  <a:pt x="269917" y="242569"/>
                </a:moveTo>
                <a:lnTo>
                  <a:pt x="255777" y="242569"/>
                </a:lnTo>
                <a:lnTo>
                  <a:pt x="260985" y="243839"/>
                </a:lnTo>
                <a:lnTo>
                  <a:pt x="265938" y="247649"/>
                </a:lnTo>
                <a:lnTo>
                  <a:pt x="269917" y="242569"/>
                </a:lnTo>
                <a:close/>
              </a:path>
              <a:path w="567689" h="562610">
                <a:moveTo>
                  <a:pt x="378460" y="231139"/>
                </a:moveTo>
                <a:lnTo>
                  <a:pt x="376300" y="233679"/>
                </a:lnTo>
                <a:lnTo>
                  <a:pt x="374396" y="236219"/>
                </a:lnTo>
                <a:lnTo>
                  <a:pt x="372745" y="237489"/>
                </a:lnTo>
                <a:lnTo>
                  <a:pt x="370713" y="240029"/>
                </a:lnTo>
                <a:lnTo>
                  <a:pt x="368681" y="241299"/>
                </a:lnTo>
                <a:lnTo>
                  <a:pt x="393064" y="241299"/>
                </a:lnTo>
                <a:lnTo>
                  <a:pt x="378460" y="231139"/>
                </a:lnTo>
                <a:close/>
              </a:path>
              <a:path w="567689" h="562610">
                <a:moveTo>
                  <a:pt x="334263" y="132079"/>
                </a:moveTo>
                <a:lnTo>
                  <a:pt x="321437" y="146049"/>
                </a:lnTo>
                <a:lnTo>
                  <a:pt x="405257" y="228599"/>
                </a:lnTo>
                <a:lnTo>
                  <a:pt x="419481" y="214629"/>
                </a:lnTo>
                <a:lnTo>
                  <a:pt x="369570" y="165099"/>
                </a:lnTo>
                <a:lnTo>
                  <a:pt x="364871" y="158749"/>
                </a:lnTo>
                <a:lnTo>
                  <a:pt x="361314" y="152399"/>
                </a:lnTo>
                <a:lnTo>
                  <a:pt x="359156" y="147319"/>
                </a:lnTo>
                <a:lnTo>
                  <a:pt x="358859" y="146049"/>
                </a:lnTo>
                <a:lnTo>
                  <a:pt x="346963" y="146049"/>
                </a:lnTo>
                <a:lnTo>
                  <a:pt x="334263" y="132079"/>
                </a:lnTo>
                <a:close/>
              </a:path>
              <a:path w="567689" h="562610">
                <a:moveTo>
                  <a:pt x="263779" y="144779"/>
                </a:moveTo>
                <a:lnTo>
                  <a:pt x="258190" y="167639"/>
                </a:lnTo>
                <a:lnTo>
                  <a:pt x="278892" y="187959"/>
                </a:lnTo>
                <a:lnTo>
                  <a:pt x="268477" y="198119"/>
                </a:lnTo>
                <a:lnTo>
                  <a:pt x="279526" y="209549"/>
                </a:lnTo>
                <a:lnTo>
                  <a:pt x="289940" y="199389"/>
                </a:lnTo>
                <a:lnTo>
                  <a:pt x="318355" y="199389"/>
                </a:lnTo>
                <a:lnTo>
                  <a:pt x="304164" y="185419"/>
                </a:lnTo>
                <a:lnTo>
                  <a:pt x="314833" y="173989"/>
                </a:lnTo>
                <a:lnTo>
                  <a:pt x="293115" y="173989"/>
                </a:lnTo>
                <a:lnTo>
                  <a:pt x="263779" y="144779"/>
                </a:lnTo>
                <a:close/>
              </a:path>
              <a:path w="567689" h="562610">
                <a:moveTo>
                  <a:pt x="389763" y="77469"/>
                </a:moveTo>
                <a:lnTo>
                  <a:pt x="375538" y="91439"/>
                </a:lnTo>
                <a:lnTo>
                  <a:pt x="459359" y="175259"/>
                </a:lnTo>
                <a:lnTo>
                  <a:pt x="473583" y="161289"/>
                </a:lnTo>
                <a:lnTo>
                  <a:pt x="389763" y="77469"/>
                </a:lnTo>
                <a:close/>
              </a:path>
              <a:path w="567689" h="562610">
                <a:moveTo>
                  <a:pt x="307339" y="160019"/>
                </a:moveTo>
                <a:lnTo>
                  <a:pt x="293115" y="173989"/>
                </a:lnTo>
                <a:lnTo>
                  <a:pt x="314833" y="173989"/>
                </a:lnTo>
                <a:lnTo>
                  <a:pt x="318388" y="170179"/>
                </a:lnTo>
                <a:lnTo>
                  <a:pt x="307339" y="160019"/>
                </a:lnTo>
                <a:close/>
              </a:path>
              <a:path w="567689" h="562610">
                <a:moveTo>
                  <a:pt x="369697" y="102869"/>
                </a:moveTo>
                <a:lnTo>
                  <a:pt x="361696" y="104139"/>
                </a:lnTo>
                <a:lnTo>
                  <a:pt x="355219" y="107949"/>
                </a:lnTo>
                <a:lnTo>
                  <a:pt x="350520" y="113029"/>
                </a:lnTo>
                <a:lnTo>
                  <a:pt x="347218" y="115569"/>
                </a:lnTo>
                <a:lnTo>
                  <a:pt x="345059" y="119379"/>
                </a:lnTo>
                <a:lnTo>
                  <a:pt x="343281" y="129539"/>
                </a:lnTo>
                <a:lnTo>
                  <a:pt x="344297" y="135889"/>
                </a:lnTo>
                <a:lnTo>
                  <a:pt x="346963" y="146049"/>
                </a:lnTo>
                <a:lnTo>
                  <a:pt x="358859" y="146049"/>
                </a:lnTo>
                <a:lnTo>
                  <a:pt x="358267" y="143509"/>
                </a:lnTo>
                <a:lnTo>
                  <a:pt x="359537" y="134619"/>
                </a:lnTo>
                <a:lnTo>
                  <a:pt x="361314" y="130809"/>
                </a:lnTo>
                <a:lnTo>
                  <a:pt x="364489" y="128269"/>
                </a:lnTo>
                <a:lnTo>
                  <a:pt x="367919" y="124459"/>
                </a:lnTo>
                <a:lnTo>
                  <a:pt x="372363" y="121919"/>
                </a:lnTo>
                <a:lnTo>
                  <a:pt x="377951" y="120649"/>
                </a:lnTo>
                <a:lnTo>
                  <a:pt x="369697" y="102869"/>
                </a:lnTo>
                <a:close/>
              </a:path>
              <a:path w="567689" h="562610">
                <a:moveTo>
                  <a:pt x="511158" y="20319"/>
                </a:moveTo>
                <a:lnTo>
                  <a:pt x="480313" y="20319"/>
                </a:lnTo>
                <a:lnTo>
                  <a:pt x="485775" y="22859"/>
                </a:lnTo>
                <a:lnTo>
                  <a:pt x="491489" y="29209"/>
                </a:lnTo>
                <a:lnTo>
                  <a:pt x="492125" y="29209"/>
                </a:lnTo>
                <a:lnTo>
                  <a:pt x="493268" y="30479"/>
                </a:lnTo>
                <a:lnTo>
                  <a:pt x="495173" y="33019"/>
                </a:lnTo>
                <a:lnTo>
                  <a:pt x="491906" y="39369"/>
                </a:lnTo>
                <a:lnTo>
                  <a:pt x="487425" y="45719"/>
                </a:lnTo>
                <a:lnTo>
                  <a:pt x="481707" y="54609"/>
                </a:lnTo>
                <a:lnTo>
                  <a:pt x="469773" y="69849"/>
                </a:lnTo>
                <a:lnTo>
                  <a:pt x="466344" y="74929"/>
                </a:lnTo>
                <a:lnTo>
                  <a:pt x="464185" y="77469"/>
                </a:lnTo>
                <a:lnTo>
                  <a:pt x="461518" y="82549"/>
                </a:lnTo>
                <a:lnTo>
                  <a:pt x="459613" y="87629"/>
                </a:lnTo>
                <a:lnTo>
                  <a:pt x="458724" y="92709"/>
                </a:lnTo>
                <a:lnTo>
                  <a:pt x="457708" y="97789"/>
                </a:lnTo>
                <a:lnTo>
                  <a:pt x="457962" y="102869"/>
                </a:lnTo>
                <a:lnTo>
                  <a:pt x="461010" y="113029"/>
                </a:lnTo>
                <a:lnTo>
                  <a:pt x="463804" y="118109"/>
                </a:lnTo>
                <a:lnTo>
                  <a:pt x="467995" y="121919"/>
                </a:lnTo>
                <a:lnTo>
                  <a:pt x="473452" y="126999"/>
                </a:lnTo>
                <a:lnTo>
                  <a:pt x="479361" y="129539"/>
                </a:lnTo>
                <a:lnTo>
                  <a:pt x="485747" y="132079"/>
                </a:lnTo>
                <a:lnTo>
                  <a:pt x="492633" y="132079"/>
                </a:lnTo>
                <a:lnTo>
                  <a:pt x="499677" y="130809"/>
                </a:lnTo>
                <a:lnTo>
                  <a:pt x="506698" y="128269"/>
                </a:lnTo>
                <a:lnTo>
                  <a:pt x="520573" y="118109"/>
                </a:lnTo>
                <a:lnTo>
                  <a:pt x="526161" y="111759"/>
                </a:lnTo>
                <a:lnTo>
                  <a:pt x="491109" y="111759"/>
                </a:lnTo>
                <a:lnTo>
                  <a:pt x="486537" y="110489"/>
                </a:lnTo>
                <a:lnTo>
                  <a:pt x="480187" y="104139"/>
                </a:lnTo>
                <a:lnTo>
                  <a:pt x="478663" y="101599"/>
                </a:lnTo>
                <a:lnTo>
                  <a:pt x="477900" y="97789"/>
                </a:lnTo>
                <a:lnTo>
                  <a:pt x="477265" y="95249"/>
                </a:lnTo>
                <a:lnTo>
                  <a:pt x="494561" y="64769"/>
                </a:lnTo>
                <a:lnTo>
                  <a:pt x="499586" y="57149"/>
                </a:lnTo>
                <a:lnTo>
                  <a:pt x="503515" y="49529"/>
                </a:lnTo>
                <a:lnTo>
                  <a:pt x="506349" y="44449"/>
                </a:lnTo>
                <a:lnTo>
                  <a:pt x="535331" y="44449"/>
                </a:lnTo>
                <a:lnTo>
                  <a:pt x="527558" y="36829"/>
                </a:lnTo>
                <a:lnTo>
                  <a:pt x="511158" y="20319"/>
                </a:lnTo>
                <a:close/>
              </a:path>
              <a:path w="567689" h="562610">
                <a:moveTo>
                  <a:pt x="535331" y="44449"/>
                </a:moveTo>
                <a:lnTo>
                  <a:pt x="506349" y="44449"/>
                </a:lnTo>
                <a:lnTo>
                  <a:pt x="517779" y="55879"/>
                </a:lnTo>
                <a:lnTo>
                  <a:pt x="521715" y="60959"/>
                </a:lnTo>
                <a:lnTo>
                  <a:pt x="525526" y="72389"/>
                </a:lnTo>
                <a:lnTo>
                  <a:pt x="525780" y="78739"/>
                </a:lnTo>
                <a:lnTo>
                  <a:pt x="521970" y="91439"/>
                </a:lnTo>
                <a:lnTo>
                  <a:pt x="518287" y="97789"/>
                </a:lnTo>
                <a:lnTo>
                  <a:pt x="512825" y="102869"/>
                </a:lnTo>
                <a:lnTo>
                  <a:pt x="507364" y="109219"/>
                </a:lnTo>
                <a:lnTo>
                  <a:pt x="501904" y="111759"/>
                </a:lnTo>
                <a:lnTo>
                  <a:pt x="526161" y="111759"/>
                </a:lnTo>
                <a:lnTo>
                  <a:pt x="530479" y="105409"/>
                </a:lnTo>
                <a:lnTo>
                  <a:pt x="536575" y="92709"/>
                </a:lnTo>
                <a:lnTo>
                  <a:pt x="538480" y="83819"/>
                </a:lnTo>
                <a:lnTo>
                  <a:pt x="539242" y="74929"/>
                </a:lnTo>
                <a:lnTo>
                  <a:pt x="559815" y="74929"/>
                </a:lnTo>
                <a:lnTo>
                  <a:pt x="567182" y="67309"/>
                </a:lnTo>
                <a:lnTo>
                  <a:pt x="562229" y="66039"/>
                </a:lnTo>
                <a:lnTo>
                  <a:pt x="557657" y="63499"/>
                </a:lnTo>
                <a:lnTo>
                  <a:pt x="553593" y="60959"/>
                </a:lnTo>
                <a:lnTo>
                  <a:pt x="549667" y="57149"/>
                </a:lnTo>
                <a:lnTo>
                  <a:pt x="544004" y="52069"/>
                </a:lnTo>
                <a:lnTo>
                  <a:pt x="536626" y="45719"/>
                </a:lnTo>
                <a:lnTo>
                  <a:pt x="535331" y="44449"/>
                </a:lnTo>
                <a:close/>
              </a:path>
              <a:path w="567689" h="562610">
                <a:moveTo>
                  <a:pt x="485394" y="0"/>
                </a:moveTo>
                <a:lnTo>
                  <a:pt x="476123" y="0"/>
                </a:lnTo>
                <a:lnTo>
                  <a:pt x="470662" y="1269"/>
                </a:lnTo>
                <a:lnTo>
                  <a:pt x="458343" y="6349"/>
                </a:lnTo>
                <a:lnTo>
                  <a:pt x="451738" y="11429"/>
                </a:lnTo>
                <a:lnTo>
                  <a:pt x="444626" y="19049"/>
                </a:lnTo>
                <a:lnTo>
                  <a:pt x="439552" y="24129"/>
                </a:lnTo>
                <a:lnTo>
                  <a:pt x="423672" y="54609"/>
                </a:lnTo>
                <a:lnTo>
                  <a:pt x="425196" y="68579"/>
                </a:lnTo>
                <a:lnTo>
                  <a:pt x="427863" y="74929"/>
                </a:lnTo>
                <a:lnTo>
                  <a:pt x="432562" y="82549"/>
                </a:lnTo>
                <a:lnTo>
                  <a:pt x="448310" y="69849"/>
                </a:lnTo>
                <a:lnTo>
                  <a:pt x="443992" y="62229"/>
                </a:lnTo>
                <a:lnTo>
                  <a:pt x="442213" y="55879"/>
                </a:lnTo>
                <a:lnTo>
                  <a:pt x="442975" y="50799"/>
                </a:lnTo>
                <a:lnTo>
                  <a:pt x="443864" y="44449"/>
                </a:lnTo>
                <a:lnTo>
                  <a:pt x="447548" y="39369"/>
                </a:lnTo>
                <a:lnTo>
                  <a:pt x="461390" y="25399"/>
                </a:lnTo>
                <a:lnTo>
                  <a:pt x="468375" y="21589"/>
                </a:lnTo>
                <a:lnTo>
                  <a:pt x="475234" y="20319"/>
                </a:lnTo>
                <a:lnTo>
                  <a:pt x="511158" y="20319"/>
                </a:lnTo>
                <a:lnTo>
                  <a:pt x="508635" y="17779"/>
                </a:lnTo>
                <a:lnTo>
                  <a:pt x="502412" y="11429"/>
                </a:lnTo>
                <a:lnTo>
                  <a:pt x="497713" y="7619"/>
                </a:lnTo>
                <a:lnTo>
                  <a:pt x="490093" y="2539"/>
                </a:lnTo>
                <a:lnTo>
                  <a:pt x="485394" y="0"/>
                </a:lnTo>
                <a:close/>
              </a:path>
              <a:path w="567689" h="562610">
                <a:moveTo>
                  <a:pt x="559815" y="74929"/>
                </a:moveTo>
                <a:lnTo>
                  <a:pt x="539242" y="74929"/>
                </a:lnTo>
                <a:lnTo>
                  <a:pt x="543560" y="77469"/>
                </a:lnTo>
                <a:lnTo>
                  <a:pt x="552450" y="82549"/>
                </a:lnTo>
                <a:lnTo>
                  <a:pt x="559815" y="74929"/>
                </a:lnTo>
                <a:close/>
              </a:path>
              <a:path w="567689" h="562610">
                <a:moveTo>
                  <a:pt x="357886" y="45719"/>
                </a:moveTo>
                <a:lnTo>
                  <a:pt x="343662" y="59689"/>
                </a:lnTo>
                <a:lnTo>
                  <a:pt x="360045" y="76199"/>
                </a:lnTo>
                <a:lnTo>
                  <a:pt x="374269" y="60959"/>
                </a:lnTo>
                <a:lnTo>
                  <a:pt x="357886" y="45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4289107" y="4380453"/>
            <a:ext cx="326707" cy="275749"/>
          </a:xfrm>
          <a:custGeom>
            <a:avLst/>
            <a:gdLst/>
            <a:ahLst/>
            <a:cxnLst/>
            <a:rect l="l" t="t" r="r" b="b"/>
            <a:pathLst>
              <a:path w="435610" h="367664">
                <a:moveTo>
                  <a:pt x="15239" y="256794"/>
                </a:moveTo>
                <a:lnTo>
                  <a:pt x="66801" y="338963"/>
                </a:lnTo>
                <a:lnTo>
                  <a:pt x="100202" y="363601"/>
                </a:lnTo>
                <a:lnTo>
                  <a:pt x="115506" y="367077"/>
                </a:lnTo>
                <a:lnTo>
                  <a:pt x="123313" y="366762"/>
                </a:lnTo>
                <a:lnTo>
                  <a:pt x="160829" y="346456"/>
                </a:lnTo>
                <a:lnTo>
                  <a:pt x="120650" y="346456"/>
                </a:lnTo>
                <a:lnTo>
                  <a:pt x="113664" y="345948"/>
                </a:lnTo>
                <a:lnTo>
                  <a:pt x="82041" y="323596"/>
                </a:lnTo>
                <a:lnTo>
                  <a:pt x="15239" y="256794"/>
                </a:lnTo>
                <a:close/>
              </a:path>
              <a:path w="435610" h="367664">
                <a:moveTo>
                  <a:pt x="90931" y="181102"/>
                </a:moveTo>
                <a:lnTo>
                  <a:pt x="75691" y="196469"/>
                </a:lnTo>
                <a:lnTo>
                  <a:pt x="142493" y="263271"/>
                </a:lnTo>
                <a:lnTo>
                  <a:pt x="152020" y="273700"/>
                </a:lnTo>
                <a:lnTo>
                  <a:pt x="158892" y="283273"/>
                </a:lnTo>
                <a:lnTo>
                  <a:pt x="163121" y="291988"/>
                </a:lnTo>
                <a:lnTo>
                  <a:pt x="164718" y="299847"/>
                </a:lnTo>
                <a:lnTo>
                  <a:pt x="163837" y="307397"/>
                </a:lnTo>
                <a:lnTo>
                  <a:pt x="134874" y="342392"/>
                </a:lnTo>
                <a:lnTo>
                  <a:pt x="120650" y="346456"/>
                </a:lnTo>
                <a:lnTo>
                  <a:pt x="160829" y="346456"/>
                </a:lnTo>
                <a:lnTo>
                  <a:pt x="184023" y="310642"/>
                </a:lnTo>
                <a:lnTo>
                  <a:pt x="185340" y="294528"/>
                </a:lnTo>
                <a:lnTo>
                  <a:pt x="184112" y="286942"/>
                </a:lnTo>
                <a:lnTo>
                  <a:pt x="157861" y="248031"/>
                </a:lnTo>
                <a:lnTo>
                  <a:pt x="90931" y="181102"/>
                </a:lnTo>
                <a:close/>
              </a:path>
              <a:path w="435610" h="367664">
                <a:moveTo>
                  <a:pt x="202691" y="224028"/>
                </a:moveTo>
                <a:lnTo>
                  <a:pt x="189484" y="239776"/>
                </a:lnTo>
                <a:lnTo>
                  <a:pt x="195623" y="244895"/>
                </a:lnTo>
                <a:lnTo>
                  <a:pt x="202215" y="249015"/>
                </a:lnTo>
                <a:lnTo>
                  <a:pt x="209236" y="252134"/>
                </a:lnTo>
                <a:lnTo>
                  <a:pt x="216662" y="254254"/>
                </a:lnTo>
                <a:lnTo>
                  <a:pt x="224262" y="255226"/>
                </a:lnTo>
                <a:lnTo>
                  <a:pt x="231838" y="255079"/>
                </a:lnTo>
                <a:lnTo>
                  <a:pt x="270089" y="236831"/>
                </a:lnTo>
                <a:lnTo>
                  <a:pt x="272393" y="234696"/>
                </a:lnTo>
                <a:lnTo>
                  <a:pt x="227837" y="234696"/>
                </a:lnTo>
                <a:lnTo>
                  <a:pt x="221614" y="233553"/>
                </a:lnTo>
                <a:lnTo>
                  <a:pt x="215391" y="232283"/>
                </a:lnTo>
                <a:lnTo>
                  <a:pt x="209041" y="229108"/>
                </a:lnTo>
                <a:lnTo>
                  <a:pt x="202691" y="224028"/>
                </a:lnTo>
                <a:close/>
              </a:path>
              <a:path w="435610" h="367664">
                <a:moveTo>
                  <a:pt x="292888" y="161163"/>
                </a:moveTo>
                <a:lnTo>
                  <a:pt x="255142" y="161163"/>
                </a:lnTo>
                <a:lnTo>
                  <a:pt x="264667" y="162433"/>
                </a:lnTo>
                <a:lnTo>
                  <a:pt x="268986" y="164592"/>
                </a:lnTo>
                <a:lnTo>
                  <a:pt x="276098" y="171704"/>
                </a:lnTo>
                <a:lnTo>
                  <a:pt x="278384" y="176149"/>
                </a:lnTo>
                <a:lnTo>
                  <a:pt x="279193" y="181635"/>
                </a:lnTo>
                <a:lnTo>
                  <a:pt x="280035" y="186563"/>
                </a:lnTo>
                <a:lnTo>
                  <a:pt x="258478" y="221152"/>
                </a:lnTo>
                <a:lnTo>
                  <a:pt x="227837" y="234696"/>
                </a:lnTo>
                <a:lnTo>
                  <a:pt x="272393" y="234696"/>
                </a:lnTo>
                <a:lnTo>
                  <a:pt x="295655" y="202692"/>
                </a:lnTo>
                <a:lnTo>
                  <a:pt x="299024" y="185844"/>
                </a:lnTo>
                <a:lnTo>
                  <a:pt x="298928" y="180340"/>
                </a:lnTo>
                <a:lnTo>
                  <a:pt x="298195" y="174879"/>
                </a:lnTo>
                <a:lnTo>
                  <a:pt x="296362" y="168398"/>
                </a:lnTo>
                <a:lnTo>
                  <a:pt x="293698" y="162433"/>
                </a:lnTo>
                <a:lnTo>
                  <a:pt x="292888" y="161163"/>
                </a:lnTo>
                <a:close/>
              </a:path>
              <a:path w="435610" h="367664">
                <a:moveTo>
                  <a:pt x="201566" y="91771"/>
                </a:moveTo>
                <a:lnTo>
                  <a:pt x="160579" y="108094"/>
                </a:lnTo>
                <a:lnTo>
                  <a:pt x="136778" y="139319"/>
                </a:lnTo>
                <a:lnTo>
                  <a:pt x="133158" y="159893"/>
                </a:lnTo>
                <a:lnTo>
                  <a:pt x="133857" y="165354"/>
                </a:lnTo>
                <a:lnTo>
                  <a:pt x="163702" y="197104"/>
                </a:lnTo>
                <a:lnTo>
                  <a:pt x="170687" y="198628"/>
                </a:lnTo>
                <a:lnTo>
                  <a:pt x="178435" y="198120"/>
                </a:lnTo>
                <a:lnTo>
                  <a:pt x="221905" y="177038"/>
                </a:lnTo>
                <a:lnTo>
                  <a:pt x="168020" y="177038"/>
                </a:lnTo>
                <a:lnTo>
                  <a:pt x="163194" y="175133"/>
                </a:lnTo>
                <a:lnTo>
                  <a:pt x="154177" y="166116"/>
                </a:lnTo>
                <a:lnTo>
                  <a:pt x="152273" y="159893"/>
                </a:lnTo>
                <a:lnTo>
                  <a:pt x="153004" y="152574"/>
                </a:lnTo>
                <a:lnTo>
                  <a:pt x="174873" y="121092"/>
                </a:lnTo>
                <a:lnTo>
                  <a:pt x="193928" y="112395"/>
                </a:lnTo>
                <a:lnTo>
                  <a:pt x="225959" y="112395"/>
                </a:lnTo>
                <a:lnTo>
                  <a:pt x="232155" y="105156"/>
                </a:lnTo>
                <a:lnTo>
                  <a:pt x="226675" y="100726"/>
                </a:lnTo>
                <a:lnTo>
                  <a:pt x="220884" y="97155"/>
                </a:lnTo>
                <a:lnTo>
                  <a:pt x="214760" y="94440"/>
                </a:lnTo>
                <a:lnTo>
                  <a:pt x="208279" y="92583"/>
                </a:lnTo>
                <a:lnTo>
                  <a:pt x="201566" y="91771"/>
                </a:lnTo>
                <a:close/>
              </a:path>
              <a:path w="435610" h="367664">
                <a:moveTo>
                  <a:pt x="258627" y="139797"/>
                </a:moveTo>
                <a:lnTo>
                  <a:pt x="215747" y="155299"/>
                </a:lnTo>
                <a:lnTo>
                  <a:pt x="203999" y="162464"/>
                </a:lnTo>
                <a:lnTo>
                  <a:pt x="194560" y="168155"/>
                </a:lnTo>
                <a:lnTo>
                  <a:pt x="185800" y="172751"/>
                </a:lnTo>
                <a:lnTo>
                  <a:pt x="178851" y="175585"/>
                </a:lnTo>
                <a:lnTo>
                  <a:pt x="173736" y="176657"/>
                </a:lnTo>
                <a:lnTo>
                  <a:pt x="168020" y="177038"/>
                </a:lnTo>
                <a:lnTo>
                  <a:pt x="221905" y="177038"/>
                </a:lnTo>
                <a:lnTo>
                  <a:pt x="255142" y="161163"/>
                </a:lnTo>
                <a:lnTo>
                  <a:pt x="292888" y="161163"/>
                </a:lnTo>
                <a:lnTo>
                  <a:pt x="290266" y="157055"/>
                </a:lnTo>
                <a:lnTo>
                  <a:pt x="286003" y="152146"/>
                </a:lnTo>
                <a:lnTo>
                  <a:pt x="279907" y="145923"/>
                </a:lnTo>
                <a:lnTo>
                  <a:pt x="272795" y="142113"/>
                </a:lnTo>
                <a:lnTo>
                  <a:pt x="264794" y="140462"/>
                </a:lnTo>
                <a:lnTo>
                  <a:pt x="258627" y="139797"/>
                </a:lnTo>
                <a:close/>
              </a:path>
              <a:path w="435610" h="367664">
                <a:moveTo>
                  <a:pt x="272161" y="0"/>
                </a:moveTo>
                <a:lnTo>
                  <a:pt x="255650" y="16510"/>
                </a:lnTo>
                <a:lnTo>
                  <a:pt x="326898" y="176657"/>
                </a:lnTo>
                <a:lnTo>
                  <a:pt x="343153" y="160401"/>
                </a:lnTo>
                <a:lnTo>
                  <a:pt x="320801" y="112649"/>
                </a:lnTo>
                <a:lnTo>
                  <a:pt x="337692" y="95758"/>
                </a:lnTo>
                <a:lnTo>
                  <a:pt x="312800" y="95758"/>
                </a:lnTo>
                <a:lnTo>
                  <a:pt x="291591" y="49149"/>
                </a:lnTo>
                <a:lnTo>
                  <a:pt x="287950" y="41741"/>
                </a:lnTo>
                <a:lnTo>
                  <a:pt x="284083" y="34559"/>
                </a:lnTo>
                <a:lnTo>
                  <a:pt x="280001" y="27592"/>
                </a:lnTo>
                <a:lnTo>
                  <a:pt x="275716" y="20828"/>
                </a:lnTo>
                <a:lnTo>
                  <a:pt x="321869" y="20828"/>
                </a:lnTo>
                <a:lnTo>
                  <a:pt x="272161" y="0"/>
                </a:lnTo>
                <a:close/>
              </a:path>
              <a:path w="435610" h="367664">
                <a:moveTo>
                  <a:pt x="225959" y="112395"/>
                </a:moveTo>
                <a:lnTo>
                  <a:pt x="193928" y="112395"/>
                </a:lnTo>
                <a:lnTo>
                  <a:pt x="200171" y="112494"/>
                </a:lnTo>
                <a:lnTo>
                  <a:pt x="206343" y="113950"/>
                </a:lnTo>
                <a:lnTo>
                  <a:pt x="212467" y="116788"/>
                </a:lnTo>
                <a:lnTo>
                  <a:pt x="218566" y="121031"/>
                </a:lnTo>
                <a:lnTo>
                  <a:pt x="225959" y="112395"/>
                </a:lnTo>
                <a:close/>
              </a:path>
              <a:path w="435610" h="367664">
                <a:moveTo>
                  <a:pt x="321869" y="20828"/>
                </a:moveTo>
                <a:lnTo>
                  <a:pt x="275716" y="20828"/>
                </a:lnTo>
                <a:lnTo>
                  <a:pt x="282237" y="24306"/>
                </a:lnTo>
                <a:lnTo>
                  <a:pt x="289782" y="28082"/>
                </a:lnTo>
                <a:lnTo>
                  <a:pt x="298326" y="32168"/>
                </a:lnTo>
                <a:lnTo>
                  <a:pt x="307848" y="36576"/>
                </a:lnTo>
                <a:lnTo>
                  <a:pt x="352043" y="56515"/>
                </a:lnTo>
                <a:lnTo>
                  <a:pt x="312800" y="95758"/>
                </a:lnTo>
                <a:lnTo>
                  <a:pt x="337692" y="95758"/>
                </a:lnTo>
                <a:lnTo>
                  <a:pt x="369188" y="64262"/>
                </a:lnTo>
                <a:lnTo>
                  <a:pt x="425529" y="64262"/>
                </a:lnTo>
                <a:lnTo>
                  <a:pt x="321869" y="20828"/>
                </a:lnTo>
                <a:close/>
              </a:path>
              <a:path w="435610" h="367664">
                <a:moveTo>
                  <a:pt x="425529" y="64262"/>
                </a:moveTo>
                <a:lnTo>
                  <a:pt x="369188" y="64262"/>
                </a:lnTo>
                <a:lnTo>
                  <a:pt x="417702" y="85852"/>
                </a:lnTo>
                <a:lnTo>
                  <a:pt x="435228" y="68326"/>
                </a:lnTo>
                <a:lnTo>
                  <a:pt x="425529" y="64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3843" y="4370558"/>
            <a:ext cx="1226141" cy="925875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6215729" y="4389405"/>
            <a:ext cx="435293" cy="409575"/>
          </a:xfrm>
          <a:custGeom>
            <a:avLst/>
            <a:gdLst/>
            <a:ahLst/>
            <a:cxnLst/>
            <a:rect l="l" t="t" r="r" b="b"/>
            <a:pathLst>
              <a:path w="580390" h="546100">
                <a:moveTo>
                  <a:pt x="77977" y="353060"/>
                </a:moveTo>
                <a:lnTo>
                  <a:pt x="0" y="430530"/>
                </a:lnTo>
                <a:lnTo>
                  <a:pt x="115696" y="546100"/>
                </a:lnTo>
                <a:lnTo>
                  <a:pt x="130936" y="530860"/>
                </a:lnTo>
                <a:lnTo>
                  <a:pt x="78485" y="478790"/>
                </a:lnTo>
                <a:lnTo>
                  <a:pt x="92358" y="464820"/>
                </a:lnTo>
                <a:lnTo>
                  <a:pt x="64769" y="464820"/>
                </a:lnTo>
                <a:lnTo>
                  <a:pt x="28955" y="429260"/>
                </a:lnTo>
                <a:lnTo>
                  <a:pt x="91693" y="367030"/>
                </a:lnTo>
                <a:lnTo>
                  <a:pt x="77977" y="353060"/>
                </a:lnTo>
                <a:close/>
              </a:path>
              <a:path w="580390" h="546100">
                <a:moveTo>
                  <a:pt x="119125" y="410210"/>
                </a:moveTo>
                <a:lnTo>
                  <a:pt x="64769" y="464820"/>
                </a:lnTo>
                <a:lnTo>
                  <a:pt x="92358" y="464820"/>
                </a:lnTo>
                <a:lnTo>
                  <a:pt x="132714" y="424180"/>
                </a:lnTo>
                <a:lnTo>
                  <a:pt x="119125" y="410210"/>
                </a:lnTo>
                <a:close/>
              </a:path>
              <a:path w="580390" h="546100">
                <a:moveTo>
                  <a:pt x="140969" y="353060"/>
                </a:moveTo>
                <a:lnTo>
                  <a:pt x="128269" y="367030"/>
                </a:lnTo>
                <a:lnTo>
                  <a:pt x="212089" y="450850"/>
                </a:lnTo>
                <a:lnTo>
                  <a:pt x="226313" y="435610"/>
                </a:lnTo>
                <a:lnTo>
                  <a:pt x="182371" y="392430"/>
                </a:lnTo>
                <a:lnTo>
                  <a:pt x="176402" y="386080"/>
                </a:lnTo>
                <a:lnTo>
                  <a:pt x="171703" y="379730"/>
                </a:lnTo>
                <a:lnTo>
                  <a:pt x="168147" y="373380"/>
                </a:lnTo>
                <a:lnTo>
                  <a:pt x="165861" y="369570"/>
                </a:lnTo>
                <a:lnTo>
                  <a:pt x="165290" y="365760"/>
                </a:lnTo>
                <a:lnTo>
                  <a:pt x="153796" y="365760"/>
                </a:lnTo>
                <a:lnTo>
                  <a:pt x="140969" y="353060"/>
                </a:lnTo>
                <a:close/>
              </a:path>
              <a:path w="580390" h="546100">
                <a:moveTo>
                  <a:pt x="282431" y="276860"/>
                </a:moveTo>
                <a:lnTo>
                  <a:pt x="251586" y="276860"/>
                </a:lnTo>
                <a:lnTo>
                  <a:pt x="257047" y="280670"/>
                </a:lnTo>
                <a:lnTo>
                  <a:pt x="262762" y="285750"/>
                </a:lnTo>
                <a:lnTo>
                  <a:pt x="266445" y="289560"/>
                </a:lnTo>
                <a:lnTo>
                  <a:pt x="263161" y="295910"/>
                </a:lnTo>
                <a:lnTo>
                  <a:pt x="258651" y="302260"/>
                </a:lnTo>
                <a:lnTo>
                  <a:pt x="252926" y="311150"/>
                </a:lnTo>
                <a:lnTo>
                  <a:pt x="241045" y="326390"/>
                </a:lnTo>
                <a:lnTo>
                  <a:pt x="237489" y="331470"/>
                </a:lnTo>
                <a:lnTo>
                  <a:pt x="235457" y="334010"/>
                </a:lnTo>
                <a:lnTo>
                  <a:pt x="229107" y="356870"/>
                </a:lnTo>
                <a:lnTo>
                  <a:pt x="229234" y="359410"/>
                </a:lnTo>
                <a:lnTo>
                  <a:pt x="230758" y="364490"/>
                </a:lnTo>
                <a:lnTo>
                  <a:pt x="232282" y="370840"/>
                </a:lnTo>
                <a:lnTo>
                  <a:pt x="257018" y="388620"/>
                </a:lnTo>
                <a:lnTo>
                  <a:pt x="263905" y="388620"/>
                </a:lnTo>
                <a:lnTo>
                  <a:pt x="296316" y="369570"/>
                </a:lnTo>
                <a:lnTo>
                  <a:pt x="262381" y="369570"/>
                </a:lnTo>
                <a:lnTo>
                  <a:pt x="257682" y="367030"/>
                </a:lnTo>
                <a:lnTo>
                  <a:pt x="254000" y="363220"/>
                </a:lnTo>
                <a:lnTo>
                  <a:pt x="251459" y="360680"/>
                </a:lnTo>
                <a:lnTo>
                  <a:pt x="249935" y="358140"/>
                </a:lnTo>
                <a:lnTo>
                  <a:pt x="249174" y="354330"/>
                </a:lnTo>
                <a:lnTo>
                  <a:pt x="248411" y="351790"/>
                </a:lnTo>
                <a:lnTo>
                  <a:pt x="248792" y="347980"/>
                </a:lnTo>
                <a:lnTo>
                  <a:pt x="251586" y="341630"/>
                </a:lnTo>
                <a:lnTo>
                  <a:pt x="254761" y="336550"/>
                </a:lnTo>
                <a:lnTo>
                  <a:pt x="259714" y="328930"/>
                </a:lnTo>
                <a:lnTo>
                  <a:pt x="265814" y="321310"/>
                </a:lnTo>
                <a:lnTo>
                  <a:pt x="270795" y="313690"/>
                </a:lnTo>
                <a:lnTo>
                  <a:pt x="274681" y="306070"/>
                </a:lnTo>
                <a:lnTo>
                  <a:pt x="277494" y="300990"/>
                </a:lnTo>
                <a:lnTo>
                  <a:pt x="306588" y="300990"/>
                </a:lnTo>
                <a:lnTo>
                  <a:pt x="298830" y="293370"/>
                </a:lnTo>
                <a:lnTo>
                  <a:pt x="282431" y="276860"/>
                </a:lnTo>
                <a:close/>
              </a:path>
              <a:path w="580390" h="546100">
                <a:moveTo>
                  <a:pt x="306588" y="300990"/>
                </a:moveTo>
                <a:lnTo>
                  <a:pt x="277494" y="300990"/>
                </a:lnTo>
                <a:lnTo>
                  <a:pt x="282701" y="306070"/>
                </a:lnTo>
                <a:lnTo>
                  <a:pt x="289051" y="312420"/>
                </a:lnTo>
                <a:lnTo>
                  <a:pt x="292988" y="317500"/>
                </a:lnTo>
                <a:lnTo>
                  <a:pt x="296799" y="328930"/>
                </a:lnTo>
                <a:lnTo>
                  <a:pt x="296925" y="335280"/>
                </a:lnTo>
                <a:lnTo>
                  <a:pt x="295147" y="341630"/>
                </a:lnTo>
                <a:lnTo>
                  <a:pt x="293242" y="347980"/>
                </a:lnTo>
                <a:lnTo>
                  <a:pt x="289559" y="354330"/>
                </a:lnTo>
                <a:lnTo>
                  <a:pt x="284099" y="359410"/>
                </a:lnTo>
                <a:lnTo>
                  <a:pt x="278637" y="365760"/>
                </a:lnTo>
                <a:lnTo>
                  <a:pt x="273176" y="368300"/>
                </a:lnTo>
                <a:lnTo>
                  <a:pt x="267715" y="368300"/>
                </a:lnTo>
                <a:lnTo>
                  <a:pt x="262381" y="369570"/>
                </a:lnTo>
                <a:lnTo>
                  <a:pt x="296316" y="369570"/>
                </a:lnTo>
                <a:lnTo>
                  <a:pt x="297433" y="368300"/>
                </a:lnTo>
                <a:lnTo>
                  <a:pt x="310514" y="331470"/>
                </a:lnTo>
                <a:lnTo>
                  <a:pt x="331025" y="331470"/>
                </a:lnTo>
                <a:lnTo>
                  <a:pt x="338454" y="323850"/>
                </a:lnTo>
                <a:lnTo>
                  <a:pt x="333501" y="322580"/>
                </a:lnTo>
                <a:lnTo>
                  <a:pt x="328929" y="320040"/>
                </a:lnTo>
                <a:lnTo>
                  <a:pt x="324865" y="317500"/>
                </a:lnTo>
                <a:lnTo>
                  <a:pt x="320887" y="314960"/>
                </a:lnTo>
                <a:lnTo>
                  <a:pt x="315229" y="309880"/>
                </a:lnTo>
                <a:lnTo>
                  <a:pt x="307881" y="302260"/>
                </a:lnTo>
                <a:lnTo>
                  <a:pt x="306588" y="300990"/>
                </a:lnTo>
                <a:close/>
              </a:path>
              <a:path w="580390" h="546100">
                <a:moveTo>
                  <a:pt x="176529" y="323850"/>
                </a:moveTo>
                <a:lnTo>
                  <a:pt x="168528" y="325120"/>
                </a:lnTo>
                <a:lnTo>
                  <a:pt x="162051" y="328930"/>
                </a:lnTo>
                <a:lnTo>
                  <a:pt x="157352" y="334010"/>
                </a:lnTo>
                <a:lnTo>
                  <a:pt x="153924" y="336550"/>
                </a:lnTo>
                <a:lnTo>
                  <a:pt x="151891" y="340360"/>
                </a:lnTo>
                <a:lnTo>
                  <a:pt x="150113" y="350520"/>
                </a:lnTo>
                <a:lnTo>
                  <a:pt x="151002" y="356870"/>
                </a:lnTo>
                <a:lnTo>
                  <a:pt x="153796" y="365760"/>
                </a:lnTo>
                <a:lnTo>
                  <a:pt x="165290" y="365760"/>
                </a:lnTo>
                <a:lnTo>
                  <a:pt x="165100" y="364490"/>
                </a:lnTo>
                <a:lnTo>
                  <a:pt x="165734" y="360680"/>
                </a:lnTo>
                <a:lnTo>
                  <a:pt x="166242" y="355600"/>
                </a:lnTo>
                <a:lnTo>
                  <a:pt x="168147" y="351790"/>
                </a:lnTo>
                <a:lnTo>
                  <a:pt x="171322" y="349250"/>
                </a:lnTo>
                <a:lnTo>
                  <a:pt x="174751" y="345440"/>
                </a:lnTo>
                <a:lnTo>
                  <a:pt x="179196" y="342900"/>
                </a:lnTo>
                <a:lnTo>
                  <a:pt x="184784" y="341630"/>
                </a:lnTo>
                <a:lnTo>
                  <a:pt x="176529" y="323850"/>
                </a:lnTo>
                <a:close/>
              </a:path>
              <a:path w="580390" h="546100">
                <a:moveTo>
                  <a:pt x="251967" y="256540"/>
                </a:moveTo>
                <a:lnTo>
                  <a:pt x="247395" y="256540"/>
                </a:lnTo>
                <a:lnTo>
                  <a:pt x="241934" y="257810"/>
                </a:lnTo>
                <a:lnTo>
                  <a:pt x="229615" y="262890"/>
                </a:lnTo>
                <a:lnTo>
                  <a:pt x="223011" y="267970"/>
                </a:lnTo>
                <a:lnTo>
                  <a:pt x="215772" y="275590"/>
                </a:lnTo>
                <a:lnTo>
                  <a:pt x="210772" y="280670"/>
                </a:lnTo>
                <a:lnTo>
                  <a:pt x="206438" y="285750"/>
                </a:lnTo>
                <a:lnTo>
                  <a:pt x="202771" y="292100"/>
                </a:lnTo>
                <a:lnTo>
                  <a:pt x="199770" y="297180"/>
                </a:lnTo>
                <a:lnTo>
                  <a:pt x="196214" y="304800"/>
                </a:lnTo>
                <a:lnTo>
                  <a:pt x="194944" y="311150"/>
                </a:lnTo>
                <a:lnTo>
                  <a:pt x="196468" y="325120"/>
                </a:lnTo>
                <a:lnTo>
                  <a:pt x="199135" y="331470"/>
                </a:lnTo>
                <a:lnTo>
                  <a:pt x="203834" y="339090"/>
                </a:lnTo>
                <a:lnTo>
                  <a:pt x="219582" y="326390"/>
                </a:lnTo>
                <a:lnTo>
                  <a:pt x="215137" y="318770"/>
                </a:lnTo>
                <a:lnTo>
                  <a:pt x="213359" y="312420"/>
                </a:lnTo>
                <a:lnTo>
                  <a:pt x="215137" y="302260"/>
                </a:lnTo>
                <a:lnTo>
                  <a:pt x="218820" y="295910"/>
                </a:lnTo>
                <a:lnTo>
                  <a:pt x="232663" y="281940"/>
                </a:lnTo>
                <a:lnTo>
                  <a:pt x="239649" y="278130"/>
                </a:lnTo>
                <a:lnTo>
                  <a:pt x="246506" y="278130"/>
                </a:lnTo>
                <a:lnTo>
                  <a:pt x="251586" y="276860"/>
                </a:lnTo>
                <a:lnTo>
                  <a:pt x="282431" y="276860"/>
                </a:lnTo>
                <a:lnTo>
                  <a:pt x="273557" y="267970"/>
                </a:lnTo>
                <a:lnTo>
                  <a:pt x="268985" y="264160"/>
                </a:lnTo>
                <a:lnTo>
                  <a:pt x="261365" y="259080"/>
                </a:lnTo>
                <a:lnTo>
                  <a:pt x="251967" y="256540"/>
                </a:lnTo>
                <a:close/>
              </a:path>
              <a:path w="580390" h="546100">
                <a:moveTo>
                  <a:pt x="331025" y="331470"/>
                </a:moveTo>
                <a:lnTo>
                  <a:pt x="310514" y="331470"/>
                </a:lnTo>
                <a:lnTo>
                  <a:pt x="314832" y="335280"/>
                </a:lnTo>
                <a:lnTo>
                  <a:pt x="319277" y="337820"/>
                </a:lnTo>
                <a:lnTo>
                  <a:pt x="323595" y="339090"/>
                </a:lnTo>
                <a:lnTo>
                  <a:pt x="331025" y="331470"/>
                </a:lnTo>
                <a:close/>
              </a:path>
              <a:path w="580390" h="546100">
                <a:moveTo>
                  <a:pt x="284479" y="210820"/>
                </a:moveTo>
                <a:lnTo>
                  <a:pt x="271779" y="223520"/>
                </a:lnTo>
                <a:lnTo>
                  <a:pt x="355600" y="307340"/>
                </a:lnTo>
                <a:lnTo>
                  <a:pt x="369696" y="292100"/>
                </a:lnTo>
                <a:lnTo>
                  <a:pt x="323976" y="246380"/>
                </a:lnTo>
                <a:lnTo>
                  <a:pt x="316952" y="238760"/>
                </a:lnTo>
                <a:lnTo>
                  <a:pt x="312070" y="231140"/>
                </a:lnTo>
                <a:lnTo>
                  <a:pt x="309332" y="224790"/>
                </a:lnTo>
                <a:lnTo>
                  <a:pt x="309094" y="222250"/>
                </a:lnTo>
                <a:lnTo>
                  <a:pt x="296417" y="222250"/>
                </a:lnTo>
                <a:lnTo>
                  <a:pt x="284479" y="210820"/>
                </a:lnTo>
                <a:close/>
              </a:path>
              <a:path w="580390" h="546100">
                <a:moveTo>
                  <a:pt x="373092" y="187960"/>
                </a:moveTo>
                <a:lnTo>
                  <a:pt x="335660" y="187960"/>
                </a:lnTo>
                <a:lnTo>
                  <a:pt x="339851" y="189230"/>
                </a:lnTo>
                <a:lnTo>
                  <a:pt x="343788" y="190500"/>
                </a:lnTo>
                <a:lnTo>
                  <a:pt x="347852" y="193040"/>
                </a:lnTo>
                <a:lnTo>
                  <a:pt x="352678" y="195580"/>
                </a:lnTo>
                <a:lnTo>
                  <a:pt x="358520" y="201930"/>
                </a:lnTo>
                <a:lnTo>
                  <a:pt x="409447" y="252730"/>
                </a:lnTo>
                <a:lnTo>
                  <a:pt x="423671" y="238760"/>
                </a:lnTo>
                <a:lnTo>
                  <a:pt x="373092" y="187960"/>
                </a:lnTo>
                <a:close/>
              </a:path>
              <a:path w="580390" h="546100">
                <a:moveTo>
                  <a:pt x="342645" y="167640"/>
                </a:moveTo>
                <a:lnTo>
                  <a:pt x="331977" y="167640"/>
                </a:lnTo>
                <a:lnTo>
                  <a:pt x="319912" y="172720"/>
                </a:lnTo>
                <a:lnTo>
                  <a:pt x="295511" y="210820"/>
                </a:lnTo>
                <a:lnTo>
                  <a:pt x="296417" y="222250"/>
                </a:lnTo>
                <a:lnTo>
                  <a:pt x="309094" y="222250"/>
                </a:lnTo>
                <a:lnTo>
                  <a:pt x="308736" y="218440"/>
                </a:lnTo>
                <a:lnTo>
                  <a:pt x="309244" y="210820"/>
                </a:lnTo>
                <a:lnTo>
                  <a:pt x="312546" y="203200"/>
                </a:lnTo>
                <a:lnTo>
                  <a:pt x="322452" y="193040"/>
                </a:lnTo>
                <a:lnTo>
                  <a:pt x="326516" y="190500"/>
                </a:lnTo>
                <a:lnTo>
                  <a:pt x="335660" y="187960"/>
                </a:lnTo>
                <a:lnTo>
                  <a:pt x="373092" y="187960"/>
                </a:lnTo>
                <a:lnTo>
                  <a:pt x="365505" y="180340"/>
                </a:lnTo>
                <a:lnTo>
                  <a:pt x="360679" y="176530"/>
                </a:lnTo>
                <a:lnTo>
                  <a:pt x="357504" y="173990"/>
                </a:lnTo>
                <a:lnTo>
                  <a:pt x="352678" y="171450"/>
                </a:lnTo>
                <a:lnTo>
                  <a:pt x="347599" y="168910"/>
                </a:lnTo>
                <a:lnTo>
                  <a:pt x="342645" y="167640"/>
                </a:lnTo>
                <a:close/>
              </a:path>
              <a:path w="580390" h="546100">
                <a:moveTo>
                  <a:pt x="430168" y="82550"/>
                </a:moveTo>
                <a:lnTo>
                  <a:pt x="422401" y="82550"/>
                </a:lnTo>
                <a:lnTo>
                  <a:pt x="414712" y="83820"/>
                </a:lnTo>
                <a:lnTo>
                  <a:pt x="384032" y="109220"/>
                </a:lnTo>
                <a:lnTo>
                  <a:pt x="376602" y="137160"/>
                </a:lnTo>
                <a:lnTo>
                  <a:pt x="377616" y="144780"/>
                </a:lnTo>
                <a:lnTo>
                  <a:pt x="379856" y="152400"/>
                </a:lnTo>
                <a:lnTo>
                  <a:pt x="383139" y="158750"/>
                </a:lnTo>
                <a:lnTo>
                  <a:pt x="387445" y="166370"/>
                </a:lnTo>
                <a:lnTo>
                  <a:pt x="392751" y="172720"/>
                </a:lnTo>
                <a:lnTo>
                  <a:pt x="399033" y="180340"/>
                </a:lnTo>
                <a:lnTo>
                  <a:pt x="409559" y="189230"/>
                </a:lnTo>
                <a:lnTo>
                  <a:pt x="420179" y="195580"/>
                </a:lnTo>
                <a:lnTo>
                  <a:pt x="430895" y="200660"/>
                </a:lnTo>
                <a:lnTo>
                  <a:pt x="441705" y="201930"/>
                </a:lnTo>
                <a:lnTo>
                  <a:pt x="452280" y="200660"/>
                </a:lnTo>
                <a:lnTo>
                  <a:pt x="462295" y="198120"/>
                </a:lnTo>
                <a:lnTo>
                  <a:pt x="471763" y="193040"/>
                </a:lnTo>
                <a:lnTo>
                  <a:pt x="480694" y="185420"/>
                </a:lnTo>
                <a:lnTo>
                  <a:pt x="483124" y="182880"/>
                </a:lnTo>
                <a:lnTo>
                  <a:pt x="444245" y="182880"/>
                </a:lnTo>
                <a:lnTo>
                  <a:pt x="437028" y="181610"/>
                </a:lnTo>
                <a:lnTo>
                  <a:pt x="405927" y="157480"/>
                </a:lnTo>
                <a:lnTo>
                  <a:pt x="395604" y="134620"/>
                </a:lnTo>
                <a:lnTo>
                  <a:pt x="395864" y="127000"/>
                </a:lnTo>
                <a:lnTo>
                  <a:pt x="427989" y="100330"/>
                </a:lnTo>
                <a:lnTo>
                  <a:pt x="446320" y="100330"/>
                </a:lnTo>
                <a:lnTo>
                  <a:pt x="453135" y="91440"/>
                </a:lnTo>
                <a:lnTo>
                  <a:pt x="445512" y="86360"/>
                </a:lnTo>
                <a:lnTo>
                  <a:pt x="437864" y="83820"/>
                </a:lnTo>
                <a:lnTo>
                  <a:pt x="430168" y="82550"/>
                </a:lnTo>
                <a:close/>
              </a:path>
              <a:path w="580390" h="546100">
                <a:moveTo>
                  <a:pt x="484758" y="119380"/>
                </a:moveTo>
                <a:lnTo>
                  <a:pt x="469010" y="132080"/>
                </a:lnTo>
                <a:lnTo>
                  <a:pt x="475106" y="139700"/>
                </a:lnTo>
                <a:lnTo>
                  <a:pt x="478027" y="147320"/>
                </a:lnTo>
                <a:lnTo>
                  <a:pt x="477646" y="154940"/>
                </a:lnTo>
                <a:lnTo>
                  <a:pt x="477392" y="162560"/>
                </a:lnTo>
                <a:lnTo>
                  <a:pt x="474344" y="168910"/>
                </a:lnTo>
                <a:lnTo>
                  <a:pt x="463409" y="179070"/>
                </a:lnTo>
                <a:lnTo>
                  <a:pt x="457469" y="181610"/>
                </a:lnTo>
                <a:lnTo>
                  <a:pt x="451078" y="182880"/>
                </a:lnTo>
                <a:lnTo>
                  <a:pt x="483124" y="182880"/>
                </a:lnTo>
                <a:lnTo>
                  <a:pt x="486769" y="179070"/>
                </a:lnTo>
                <a:lnTo>
                  <a:pt x="491283" y="171450"/>
                </a:lnTo>
                <a:lnTo>
                  <a:pt x="494250" y="162560"/>
                </a:lnTo>
                <a:lnTo>
                  <a:pt x="495680" y="153670"/>
                </a:lnTo>
                <a:lnTo>
                  <a:pt x="495438" y="146050"/>
                </a:lnTo>
                <a:lnTo>
                  <a:pt x="493553" y="137160"/>
                </a:lnTo>
                <a:lnTo>
                  <a:pt x="490001" y="128270"/>
                </a:lnTo>
                <a:lnTo>
                  <a:pt x="484758" y="119380"/>
                </a:lnTo>
                <a:close/>
              </a:path>
              <a:path w="580390" h="546100">
                <a:moveTo>
                  <a:pt x="513460" y="0"/>
                </a:moveTo>
                <a:lnTo>
                  <a:pt x="474471" y="16510"/>
                </a:lnTo>
                <a:lnTo>
                  <a:pt x="457961" y="55880"/>
                </a:lnTo>
                <a:lnTo>
                  <a:pt x="459626" y="67310"/>
                </a:lnTo>
                <a:lnTo>
                  <a:pt x="479932" y="100330"/>
                </a:lnTo>
                <a:lnTo>
                  <a:pt x="522477" y="120650"/>
                </a:lnTo>
                <a:lnTo>
                  <a:pt x="533288" y="120650"/>
                </a:lnTo>
                <a:lnTo>
                  <a:pt x="543623" y="116840"/>
                </a:lnTo>
                <a:lnTo>
                  <a:pt x="553481" y="111760"/>
                </a:lnTo>
                <a:lnTo>
                  <a:pt x="562863" y="102870"/>
                </a:lnTo>
                <a:lnTo>
                  <a:pt x="563955" y="101600"/>
                </a:lnTo>
                <a:lnTo>
                  <a:pt x="526414" y="101600"/>
                </a:lnTo>
                <a:lnTo>
                  <a:pt x="519247" y="100330"/>
                </a:lnTo>
                <a:lnTo>
                  <a:pt x="512032" y="97790"/>
                </a:lnTo>
                <a:lnTo>
                  <a:pt x="504769" y="93980"/>
                </a:lnTo>
                <a:lnTo>
                  <a:pt x="497458" y="88900"/>
                </a:lnTo>
                <a:lnTo>
                  <a:pt x="509955" y="76200"/>
                </a:lnTo>
                <a:lnTo>
                  <a:pt x="486536" y="76200"/>
                </a:lnTo>
                <a:lnTo>
                  <a:pt x="476503" y="41910"/>
                </a:lnTo>
                <a:lnTo>
                  <a:pt x="479805" y="34290"/>
                </a:lnTo>
                <a:lnTo>
                  <a:pt x="486409" y="27940"/>
                </a:lnTo>
                <a:lnTo>
                  <a:pt x="492027" y="22860"/>
                </a:lnTo>
                <a:lnTo>
                  <a:pt x="498205" y="20320"/>
                </a:lnTo>
                <a:lnTo>
                  <a:pt x="504930" y="19050"/>
                </a:lnTo>
                <a:lnTo>
                  <a:pt x="553272" y="19050"/>
                </a:lnTo>
                <a:lnTo>
                  <a:pt x="545804" y="12700"/>
                </a:lnTo>
                <a:lnTo>
                  <a:pt x="535193" y="6350"/>
                </a:lnTo>
                <a:lnTo>
                  <a:pt x="524416" y="2540"/>
                </a:lnTo>
                <a:lnTo>
                  <a:pt x="513460" y="0"/>
                </a:lnTo>
                <a:close/>
              </a:path>
              <a:path w="580390" h="546100">
                <a:moveTo>
                  <a:pt x="446320" y="100330"/>
                </a:moveTo>
                <a:lnTo>
                  <a:pt x="427989" y="100330"/>
                </a:lnTo>
                <a:lnTo>
                  <a:pt x="434466" y="102870"/>
                </a:lnTo>
                <a:lnTo>
                  <a:pt x="441451" y="106680"/>
                </a:lnTo>
                <a:lnTo>
                  <a:pt x="446320" y="100330"/>
                </a:lnTo>
                <a:close/>
              </a:path>
              <a:path w="580390" h="546100">
                <a:moveTo>
                  <a:pt x="572642" y="39370"/>
                </a:moveTo>
                <a:lnTo>
                  <a:pt x="556259" y="52070"/>
                </a:lnTo>
                <a:lnTo>
                  <a:pt x="560069" y="59690"/>
                </a:lnTo>
                <a:lnTo>
                  <a:pt x="561466" y="67310"/>
                </a:lnTo>
                <a:lnTo>
                  <a:pt x="539861" y="99060"/>
                </a:lnTo>
                <a:lnTo>
                  <a:pt x="533394" y="101600"/>
                </a:lnTo>
                <a:lnTo>
                  <a:pt x="563955" y="101600"/>
                </a:lnTo>
                <a:lnTo>
                  <a:pt x="580179" y="63500"/>
                </a:lnTo>
                <a:lnTo>
                  <a:pt x="579151" y="55880"/>
                </a:lnTo>
                <a:lnTo>
                  <a:pt x="576647" y="46990"/>
                </a:lnTo>
                <a:lnTo>
                  <a:pt x="572642" y="39370"/>
                </a:lnTo>
                <a:close/>
              </a:path>
              <a:path w="580390" h="546100">
                <a:moveTo>
                  <a:pt x="553272" y="19050"/>
                </a:moveTo>
                <a:lnTo>
                  <a:pt x="518667" y="19050"/>
                </a:lnTo>
                <a:lnTo>
                  <a:pt x="525652" y="22860"/>
                </a:lnTo>
                <a:lnTo>
                  <a:pt x="533400" y="29210"/>
                </a:lnTo>
                <a:lnTo>
                  <a:pt x="486536" y="76200"/>
                </a:lnTo>
                <a:lnTo>
                  <a:pt x="509955" y="76200"/>
                </a:lnTo>
                <a:lnTo>
                  <a:pt x="559942" y="25400"/>
                </a:lnTo>
                <a:lnTo>
                  <a:pt x="558418" y="24130"/>
                </a:lnTo>
                <a:lnTo>
                  <a:pt x="556259" y="21590"/>
                </a:lnTo>
                <a:lnTo>
                  <a:pt x="553272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6931592" y="4359307"/>
            <a:ext cx="371475" cy="409099"/>
          </a:xfrm>
          <a:custGeom>
            <a:avLst/>
            <a:gdLst/>
            <a:ahLst/>
            <a:cxnLst/>
            <a:rect l="l" t="t" r="r" b="b"/>
            <a:pathLst>
              <a:path w="495300" h="545464">
                <a:moveTo>
                  <a:pt x="72132" y="381474"/>
                </a:moveTo>
                <a:lnTo>
                  <a:pt x="61769" y="381474"/>
                </a:lnTo>
                <a:lnTo>
                  <a:pt x="51675" y="384014"/>
                </a:lnTo>
                <a:lnTo>
                  <a:pt x="16698" y="409414"/>
                </a:lnTo>
                <a:lnTo>
                  <a:pt x="565" y="447514"/>
                </a:lnTo>
                <a:lnTo>
                  <a:pt x="0" y="456404"/>
                </a:lnTo>
                <a:lnTo>
                  <a:pt x="982" y="466564"/>
                </a:lnTo>
                <a:lnTo>
                  <a:pt x="19782" y="505934"/>
                </a:lnTo>
                <a:lnTo>
                  <a:pt x="55171" y="535144"/>
                </a:lnTo>
                <a:lnTo>
                  <a:pt x="85471" y="545304"/>
                </a:lnTo>
                <a:lnTo>
                  <a:pt x="105076" y="545304"/>
                </a:lnTo>
                <a:lnTo>
                  <a:pt x="114744" y="541494"/>
                </a:lnTo>
                <a:lnTo>
                  <a:pt x="124317" y="536414"/>
                </a:lnTo>
                <a:lnTo>
                  <a:pt x="133794" y="530064"/>
                </a:lnTo>
                <a:lnTo>
                  <a:pt x="140049" y="524984"/>
                </a:lnTo>
                <a:lnTo>
                  <a:pt x="88995" y="524984"/>
                </a:lnTo>
                <a:lnTo>
                  <a:pt x="81480" y="523714"/>
                </a:lnTo>
                <a:lnTo>
                  <a:pt x="43862" y="499584"/>
                </a:lnTo>
                <a:lnTo>
                  <a:pt x="22264" y="466564"/>
                </a:lnTo>
                <a:lnTo>
                  <a:pt x="19978" y="451324"/>
                </a:lnTo>
                <a:lnTo>
                  <a:pt x="20621" y="443704"/>
                </a:lnTo>
                <a:lnTo>
                  <a:pt x="42423" y="410684"/>
                </a:lnTo>
                <a:lnTo>
                  <a:pt x="61515" y="401794"/>
                </a:lnTo>
                <a:lnTo>
                  <a:pt x="95742" y="401794"/>
                </a:lnTo>
                <a:lnTo>
                  <a:pt x="103171" y="390364"/>
                </a:lnTo>
                <a:lnTo>
                  <a:pt x="92809" y="385284"/>
                </a:lnTo>
                <a:lnTo>
                  <a:pt x="82470" y="382744"/>
                </a:lnTo>
                <a:lnTo>
                  <a:pt x="72132" y="381474"/>
                </a:lnTo>
                <a:close/>
              </a:path>
              <a:path w="495300" h="545464">
                <a:moveTo>
                  <a:pt x="152447" y="434814"/>
                </a:moveTo>
                <a:lnTo>
                  <a:pt x="133270" y="446244"/>
                </a:lnTo>
                <a:lnTo>
                  <a:pt x="138175" y="455134"/>
                </a:lnTo>
                <a:lnTo>
                  <a:pt x="141462" y="464024"/>
                </a:lnTo>
                <a:lnTo>
                  <a:pt x="143128" y="472914"/>
                </a:lnTo>
                <a:lnTo>
                  <a:pt x="143176" y="480534"/>
                </a:lnTo>
                <a:lnTo>
                  <a:pt x="141702" y="488154"/>
                </a:lnTo>
                <a:lnTo>
                  <a:pt x="117205" y="518634"/>
                </a:lnTo>
                <a:lnTo>
                  <a:pt x="96391" y="524984"/>
                </a:lnTo>
                <a:lnTo>
                  <a:pt x="140049" y="524984"/>
                </a:lnTo>
                <a:lnTo>
                  <a:pt x="161589" y="491964"/>
                </a:lnTo>
                <a:lnTo>
                  <a:pt x="164091" y="470374"/>
                </a:lnTo>
                <a:lnTo>
                  <a:pt x="162258" y="458944"/>
                </a:lnTo>
                <a:lnTo>
                  <a:pt x="158376" y="447514"/>
                </a:lnTo>
                <a:lnTo>
                  <a:pt x="152447" y="434814"/>
                </a:lnTo>
                <a:close/>
              </a:path>
              <a:path w="495300" h="545464">
                <a:moveTo>
                  <a:pt x="104314" y="325594"/>
                </a:moveTo>
                <a:lnTo>
                  <a:pt x="90090" y="339564"/>
                </a:lnTo>
                <a:lnTo>
                  <a:pt x="205787" y="455134"/>
                </a:lnTo>
                <a:lnTo>
                  <a:pt x="220011" y="441164"/>
                </a:lnTo>
                <a:lnTo>
                  <a:pt x="167560" y="389094"/>
                </a:lnTo>
                <a:lnTo>
                  <a:pt x="163242" y="382744"/>
                </a:lnTo>
                <a:lnTo>
                  <a:pt x="158924" y="372584"/>
                </a:lnTo>
                <a:lnTo>
                  <a:pt x="158619" y="367504"/>
                </a:lnTo>
                <a:lnTo>
                  <a:pt x="145843" y="367504"/>
                </a:lnTo>
                <a:lnTo>
                  <a:pt x="104314" y="325594"/>
                </a:lnTo>
                <a:close/>
              </a:path>
              <a:path w="495300" h="545464">
                <a:moveTo>
                  <a:pt x="95742" y="401794"/>
                </a:moveTo>
                <a:lnTo>
                  <a:pt x="68468" y="401794"/>
                </a:lnTo>
                <a:lnTo>
                  <a:pt x="83518" y="404334"/>
                </a:lnTo>
                <a:lnTo>
                  <a:pt x="91614" y="408144"/>
                </a:lnTo>
                <a:lnTo>
                  <a:pt x="95742" y="401794"/>
                </a:lnTo>
                <a:close/>
              </a:path>
              <a:path w="495300" h="545464">
                <a:moveTo>
                  <a:pt x="223496" y="337024"/>
                </a:moveTo>
                <a:lnTo>
                  <a:pt x="192960" y="337024"/>
                </a:lnTo>
                <a:lnTo>
                  <a:pt x="199691" y="340834"/>
                </a:lnTo>
                <a:lnTo>
                  <a:pt x="259889" y="401794"/>
                </a:lnTo>
                <a:lnTo>
                  <a:pt x="274113" y="386554"/>
                </a:lnTo>
                <a:lnTo>
                  <a:pt x="223496" y="337024"/>
                </a:lnTo>
                <a:close/>
              </a:path>
              <a:path w="495300" h="545464">
                <a:moveTo>
                  <a:pt x="192960" y="315434"/>
                </a:moveTo>
                <a:lnTo>
                  <a:pt x="186229" y="315434"/>
                </a:lnTo>
                <a:lnTo>
                  <a:pt x="172259" y="320514"/>
                </a:lnTo>
                <a:lnTo>
                  <a:pt x="146109" y="356074"/>
                </a:lnTo>
                <a:lnTo>
                  <a:pt x="145843" y="367504"/>
                </a:lnTo>
                <a:lnTo>
                  <a:pt x="158619" y="367504"/>
                </a:lnTo>
                <a:lnTo>
                  <a:pt x="158543" y="366234"/>
                </a:lnTo>
                <a:lnTo>
                  <a:pt x="161591" y="354804"/>
                </a:lnTo>
                <a:lnTo>
                  <a:pt x="164512" y="349724"/>
                </a:lnTo>
                <a:lnTo>
                  <a:pt x="168703" y="345914"/>
                </a:lnTo>
                <a:lnTo>
                  <a:pt x="174291" y="339564"/>
                </a:lnTo>
                <a:lnTo>
                  <a:pt x="180260" y="337024"/>
                </a:lnTo>
                <a:lnTo>
                  <a:pt x="223496" y="337024"/>
                </a:lnTo>
                <a:lnTo>
                  <a:pt x="220900" y="334484"/>
                </a:lnTo>
                <a:lnTo>
                  <a:pt x="214971" y="328134"/>
                </a:lnTo>
                <a:lnTo>
                  <a:pt x="209375" y="324324"/>
                </a:lnTo>
                <a:lnTo>
                  <a:pt x="204112" y="320514"/>
                </a:lnTo>
                <a:lnTo>
                  <a:pt x="199183" y="317974"/>
                </a:lnTo>
                <a:lnTo>
                  <a:pt x="192960" y="315434"/>
                </a:lnTo>
                <a:close/>
              </a:path>
              <a:path w="495300" h="545464">
                <a:moveTo>
                  <a:pt x="226742" y="267174"/>
                </a:moveTo>
                <a:lnTo>
                  <a:pt x="212645" y="281144"/>
                </a:lnTo>
                <a:lnTo>
                  <a:pt x="296465" y="364964"/>
                </a:lnTo>
                <a:lnTo>
                  <a:pt x="310562" y="350994"/>
                </a:lnTo>
                <a:lnTo>
                  <a:pt x="226742" y="267174"/>
                </a:lnTo>
                <a:close/>
              </a:path>
              <a:path w="495300" h="545464">
                <a:moveTo>
                  <a:pt x="260905" y="232884"/>
                </a:moveTo>
                <a:lnTo>
                  <a:pt x="248078" y="245584"/>
                </a:lnTo>
                <a:lnTo>
                  <a:pt x="331898" y="329404"/>
                </a:lnTo>
                <a:lnTo>
                  <a:pt x="346122" y="315434"/>
                </a:lnTo>
                <a:lnTo>
                  <a:pt x="300275" y="269714"/>
                </a:lnTo>
                <a:lnTo>
                  <a:pt x="293322" y="260824"/>
                </a:lnTo>
                <a:lnTo>
                  <a:pt x="288464" y="254474"/>
                </a:lnTo>
                <a:lnTo>
                  <a:pt x="285702" y="246854"/>
                </a:lnTo>
                <a:lnTo>
                  <a:pt x="285435" y="244314"/>
                </a:lnTo>
                <a:lnTo>
                  <a:pt x="272716" y="244314"/>
                </a:lnTo>
                <a:lnTo>
                  <a:pt x="260905" y="232884"/>
                </a:lnTo>
                <a:close/>
              </a:path>
              <a:path w="495300" h="545464">
                <a:moveTo>
                  <a:pt x="349697" y="211294"/>
                </a:moveTo>
                <a:lnTo>
                  <a:pt x="316150" y="211294"/>
                </a:lnTo>
                <a:lnTo>
                  <a:pt x="320214" y="212564"/>
                </a:lnTo>
                <a:lnTo>
                  <a:pt x="324151" y="215104"/>
                </a:lnTo>
                <a:lnTo>
                  <a:pt x="328977" y="218914"/>
                </a:lnTo>
                <a:lnTo>
                  <a:pt x="385746" y="274794"/>
                </a:lnTo>
                <a:lnTo>
                  <a:pt x="399970" y="260824"/>
                </a:lnTo>
                <a:lnTo>
                  <a:pt x="349697" y="211294"/>
                </a:lnTo>
                <a:close/>
              </a:path>
              <a:path w="495300" h="545464">
                <a:moveTo>
                  <a:pt x="194865" y="234154"/>
                </a:moveTo>
                <a:lnTo>
                  <a:pt x="180641" y="249394"/>
                </a:lnTo>
                <a:lnTo>
                  <a:pt x="197024" y="265904"/>
                </a:lnTo>
                <a:lnTo>
                  <a:pt x="211248" y="250664"/>
                </a:lnTo>
                <a:lnTo>
                  <a:pt x="194865" y="234154"/>
                </a:lnTo>
                <a:close/>
              </a:path>
              <a:path w="495300" h="545464">
                <a:moveTo>
                  <a:pt x="313864" y="189704"/>
                </a:moveTo>
                <a:lnTo>
                  <a:pt x="278288" y="212564"/>
                </a:lnTo>
                <a:lnTo>
                  <a:pt x="271811" y="232884"/>
                </a:lnTo>
                <a:lnTo>
                  <a:pt x="272716" y="244314"/>
                </a:lnTo>
                <a:lnTo>
                  <a:pt x="285435" y="244314"/>
                </a:lnTo>
                <a:lnTo>
                  <a:pt x="285035" y="240504"/>
                </a:lnTo>
                <a:lnTo>
                  <a:pt x="285543" y="232884"/>
                </a:lnTo>
                <a:lnTo>
                  <a:pt x="288845" y="225264"/>
                </a:lnTo>
                <a:lnTo>
                  <a:pt x="294941" y="218914"/>
                </a:lnTo>
                <a:lnTo>
                  <a:pt x="298751" y="215104"/>
                </a:lnTo>
                <a:lnTo>
                  <a:pt x="302942" y="212564"/>
                </a:lnTo>
                <a:lnTo>
                  <a:pt x="307387" y="212564"/>
                </a:lnTo>
                <a:lnTo>
                  <a:pt x="311959" y="211294"/>
                </a:lnTo>
                <a:lnTo>
                  <a:pt x="349697" y="211294"/>
                </a:lnTo>
                <a:lnTo>
                  <a:pt x="348408" y="210024"/>
                </a:lnTo>
                <a:lnTo>
                  <a:pt x="341931" y="202404"/>
                </a:lnTo>
                <a:lnTo>
                  <a:pt x="336978" y="198594"/>
                </a:lnTo>
                <a:lnTo>
                  <a:pt x="333803" y="196054"/>
                </a:lnTo>
                <a:lnTo>
                  <a:pt x="328977" y="193514"/>
                </a:lnTo>
                <a:lnTo>
                  <a:pt x="324024" y="190974"/>
                </a:lnTo>
                <a:lnTo>
                  <a:pt x="318944" y="190974"/>
                </a:lnTo>
                <a:lnTo>
                  <a:pt x="313864" y="189704"/>
                </a:lnTo>
                <a:close/>
              </a:path>
              <a:path w="495300" h="545464">
                <a:moveTo>
                  <a:pt x="438887" y="119854"/>
                </a:moveTo>
                <a:lnTo>
                  <a:pt x="407844" y="119854"/>
                </a:lnTo>
                <a:lnTo>
                  <a:pt x="413305" y="122394"/>
                </a:lnTo>
                <a:lnTo>
                  <a:pt x="419655" y="128744"/>
                </a:lnTo>
                <a:lnTo>
                  <a:pt x="420798" y="130014"/>
                </a:lnTo>
                <a:lnTo>
                  <a:pt x="422703" y="132554"/>
                </a:lnTo>
                <a:lnTo>
                  <a:pt x="419437" y="137634"/>
                </a:lnTo>
                <a:lnTo>
                  <a:pt x="414956" y="145254"/>
                </a:lnTo>
                <a:lnTo>
                  <a:pt x="409237" y="152874"/>
                </a:lnTo>
                <a:lnTo>
                  <a:pt x="397303" y="168114"/>
                </a:lnTo>
                <a:lnTo>
                  <a:pt x="393874" y="173194"/>
                </a:lnTo>
                <a:lnTo>
                  <a:pt x="391842" y="177004"/>
                </a:lnTo>
                <a:lnTo>
                  <a:pt x="389048" y="182084"/>
                </a:lnTo>
                <a:lnTo>
                  <a:pt x="387143" y="187164"/>
                </a:lnTo>
                <a:lnTo>
                  <a:pt x="386254" y="192244"/>
                </a:lnTo>
                <a:lnTo>
                  <a:pt x="385238" y="197324"/>
                </a:lnTo>
                <a:lnTo>
                  <a:pt x="385492" y="202404"/>
                </a:lnTo>
                <a:lnTo>
                  <a:pt x="388540" y="212564"/>
                </a:lnTo>
                <a:lnTo>
                  <a:pt x="391334" y="217644"/>
                </a:lnTo>
                <a:lnTo>
                  <a:pt x="395525" y="221454"/>
                </a:lnTo>
                <a:lnTo>
                  <a:pt x="401000" y="226534"/>
                </a:lnTo>
                <a:lnTo>
                  <a:pt x="406939" y="229074"/>
                </a:lnTo>
                <a:lnTo>
                  <a:pt x="413331" y="230344"/>
                </a:lnTo>
                <a:lnTo>
                  <a:pt x="420163" y="231614"/>
                </a:lnTo>
                <a:lnTo>
                  <a:pt x="427208" y="230344"/>
                </a:lnTo>
                <a:lnTo>
                  <a:pt x="434228" y="227804"/>
                </a:lnTo>
                <a:lnTo>
                  <a:pt x="441201" y="222724"/>
                </a:lnTo>
                <a:lnTo>
                  <a:pt x="448103" y="216374"/>
                </a:lnTo>
                <a:lnTo>
                  <a:pt x="453691" y="211294"/>
                </a:lnTo>
                <a:lnTo>
                  <a:pt x="418639" y="211294"/>
                </a:lnTo>
                <a:lnTo>
                  <a:pt x="414067" y="210024"/>
                </a:lnTo>
                <a:lnTo>
                  <a:pt x="407717" y="203674"/>
                </a:lnTo>
                <a:lnTo>
                  <a:pt x="406193" y="199864"/>
                </a:lnTo>
                <a:lnTo>
                  <a:pt x="405431" y="197324"/>
                </a:lnTo>
                <a:lnTo>
                  <a:pt x="404796" y="193514"/>
                </a:lnTo>
                <a:lnTo>
                  <a:pt x="405050" y="190974"/>
                </a:lnTo>
                <a:lnTo>
                  <a:pt x="407844" y="183354"/>
                </a:lnTo>
                <a:lnTo>
                  <a:pt x="411019" y="178274"/>
                </a:lnTo>
                <a:lnTo>
                  <a:pt x="415972" y="171924"/>
                </a:lnTo>
                <a:lnTo>
                  <a:pt x="422092" y="163034"/>
                </a:lnTo>
                <a:lnTo>
                  <a:pt x="427116" y="155414"/>
                </a:lnTo>
                <a:lnTo>
                  <a:pt x="431045" y="149064"/>
                </a:lnTo>
                <a:lnTo>
                  <a:pt x="433879" y="142714"/>
                </a:lnTo>
                <a:lnTo>
                  <a:pt x="462971" y="142714"/>
                </a:lnTo>
                <a:lnTo>
                  <a:pt x="455215" y="135094"/>
                </a:lnTo>
                <a:lnTo>
                  <a:pt x="438887" y="119854"/>
                </a:lnTo>
                <a:close/>
              </a:path>
              <a:path w="495300" h="545464">
                <a:moveTo>
                  <a:pt x="462971" y="142714"/>
                </a:moveTo>
                <a:lnTo>
                  <a:pt x="433879" y="142714"/>
                </a:lnTo>
                <a:lnTo>
                  <a:pt x="445309" y="154144"/>
                </a:lnTo>
                <a:lnTo>
                  <a:pt x="449246" y="160494"/>
                </a:lnTo>
                <a:lnTo>
                  <a:pt x="451024" y="164304"/>
                </a:lnTo>
                <a:lnTo>
                  <a:pt x="453183" y="170654"/>
                </a:lnTo>
                <a:lnTo>
                  <a:pt x="453310" y="177004"/>
                </a:lnTo>
                <a:lnTo>
                  <a:pt x="451405" y="184624"/>
                </a:lnTo>
                <a:lnTo>
                  <a:pt x="449500" y="190974"/>
                </a:lnTo>
                <a:lnTo>
                  <a:pt x="445817" y="197324"/>
                </a:lnTo>
                <a:lnTo>
                  <a:pt x="434895" y="207484"/>
                </a:lnTo>
                <a:lnTo>
                  <a:pt x="429434" y="211294"/>
                </a:lnTo>
                <a:lnTo>
                  <a:pt x="453691" y="211294"/>
                </a:lnTo>
                <a:lnTo>
                  <a:pt x="458009" y="204944"/>
                </a:lnTo>
                <a:lnTo>
                  <a:pt x="464105" y="190974"/>
                </a:lnTo>
                <a:lnTo>
                  <a:pt x="466010" y="183354"/>
                </a:lnTo>
                <a:lnTo>
                  <a:pt x="466772" y="173194"/>
                </a:lnTo>
                <a:lnTo>
                  <a:pt x="488085" y="173194"/>
                </a:lnTo>
                <a:lnTo>
                  <a:pt x="494839" y="166844"/>
                </a:lnTo>
                <a:lnTo>
                  <a:pt x="489759" y="164304"/>
                </a:lnTo>
                <a:lnTo>
                  <a:pt x="485187" y="163034"/>
                </a:lnTo>
                <a:lnTo>
                  <a:pt x="481123" y="159224"/>
                </a:lnTo>
                <a:lnTo>
                  <a:pt x="477218" y="156684"/>
                </a:lnTo>
                <a:lnTo>
                  <a:pt x="471598" y="151604"/>
                </a:lnTo>
                <a:lnTo>
                  <a:pt x="464264" y="143984"/>
                </a:lnTo>
                <a:lnTo>
                  <a:pt x="462971" y="142714"/>
                </a:lnTo>
                <a:close/>
              </a:path>
              <a:path w="495300" h="545464">
                <a:moveTo>
                  <a:pt x="403653" y="98264"/>
                </a:moveTo>
                <a:lnTo>
                  <a:pt x="367083" y="122394"/>
                </a:lnTo>
                <a:lnTo>
                  <a:pt x="362711" y="128744"/>
                </a:lnTo>
                <a:lnTo>
                  <a:pt x="359030" y="133824"/>
                </a:lnTo>
                <a:lnTo>
                  <a:pt x="356028" y="138904"/>
                </a:lnTo>
                <a:lnTo>
                  <a:pt x="352599" y="146524"/>
                </a:lnTo>
                <a:lnTo>
                  <a:pt x="351202" y="154144"/>
                </a:lnTo>
                <a:lnTo>
                  <a:pt x="352726" y="166844"/>
                </a:lnTo>
                <a:lnTo>
                  <a:pt x="355393" y="174464"/>
                </a:lnTo>
                <a:lnTo>
                  <a:pt x="360092" y="180814"/>
                </a:lnTo>
                <a:lnTo>
                  <a:pt x="375967" y="169384"/>
                </a:lnTo>
                <a:lnTo>
                  <a:pt x="371522" y="161764"/>
                </a:lnTo>
                <a:lnTo>
                  <a:pt x="369744" y="155414"/>
                </a:lnTo>
                <a:lnTo>
                  <a:pt x="370506" y="149064"/>
                </a:lnTo>
                <a:lnTo>
                  <a:pt x="371395" y="143984"/>
                </a:lnTo>
                <a:lnTo>
                  <a:pt x="375205" y="137634"/>
                </a:lnTo>
                <a:lnTo>
                  <a:pt x="381809" y="131284"/>
                </a:lnTo>
                <a:lnTo>
                  <a:pt x="389048" y="123664"/>
                </a:lnTo>
                <a:lnTo>
                  <a:pt x="396033" y="119854"/>
                </a:lnTo>
                <a:lnTo>
                  <a:pt x="438887" y="119854"/>
                </a:lnTo>
                <a:lnTo>
                  <a:pt x="436165" y="117314"/>
                </a:lnTo>
                <a:lnTo>
                  <a:pt x="429942" y="110964"/>
                </a:lnTo>
                <a:lnTo>
                  <a:pt x="425243" y="105884"/>
                </a:lnTo>
                <a:lnTo>
                  <a:pt x="422449" y="104614"/>
                </a:lnTo>
                <a:lnTo>
                  <a:pt x="417623" y="100804"/>
                </a:lnTo>
                <a:lnTo>
                  <a:pt x="412924" y="99534"/>
                </a:lnTo>
                <a:lnTo>
                  <a:pt x="408352" y="99534"/>
                </a:lnTo>
                <a:lnTo>
                  <a:pt x="403653" y="98264"/>
                </a:lnTo>
                <a:close/>
              </a:path>
              <a:path w="495300" h="545464">
                <a:moveTo>
                  <a:pt x="488085" y="173194"/>
                </a:moveTo>
                <a:lnTo>
                  <a:pt x="466772" y="173194"/>
                </a:lnTo>
                <a:lnTo>
                  <a:pt x="471090" y="177004"/>
                </a:lnTo>
                <a:lnTo>
                  <a:pt x="475535" y="179544"/>
                </a:lnTo>
                <a:lnTo>
                  <a:pt x="479980" y="180814"/>
                </a:lnTo>
                <a:lnTo>
                  <a:pt x="488085" y="173194"/>
                </a:lnTo>
                <a:close/>
              </a:path>
              <a:path w="495300" h="545464">
                <a:moveTo>
                  <a:pt x="447262" y="44831"/>
                </a:moveTo>
                <a:lnTo>
                  <a:pt x="435530" y="44831"/>
                </a:lnTo>
                <a:lnTo>
                  <a:pt x="435582" y="50996"/>
                </a:lnTo>
                <a:lnTo>
                  <a:pt x="435800" y="55562"/>
                </a:lnTo>
                <a:lnTo>
                  <a:pt x="436405" y="63369"/>
                </a:lnTo>
                <a:lnTo>
                  <a:pt x="437308" y="72771"/>
                </a:lnTo>
                <a:lnTo>
                  <a:pt x="453310" y="70231"/>
                </a:lnTo>
                <a:lnTo>
                  <a:pt x="452385" y="64660"/>
                </a:lnTo>
                <a:lnTo>
                  <a:pt x="450961" y="58245"/>
                </a:lnTo>
                <a:lnTo>
                  <a:pt x="449060" y="50996"/>
                </a:lnTo>
                <a:lnTo>
                  <a:pt x="447262" y="44831"/>
                </a:lnTo>
                <a:close/>
              </a:path>
              <a:path w="495300" h="545464">
                <a:moveTo>
                  <a:pt x="420290" y="4826"/>
                </a:moveTo>
                <a:lnTo>
                  <a:pt x="408860" y="16256"/>
                </a:lnTo>
                <a:lnTo>
                  <a:pt x="412245" y="19323"/>
                </a:lnTo>
                <a:lnTo>
                  <a:pt x="416893" y="23368"/>
                </a:lnTo>
                <a:lnTo>
                  <a:pt x="422826" y="28364"/>
                </a:lnTo>
                <a:lnTo>
                  <a:pt x="430069" y="34290"/>
                </a:lnTo>
                <a:lnTo>
                  <a:pt x="425092" y="35883"/>
                </a:lnTo>
                <a:lnTo>
                  <a:pt x="419115" y="38179"/>
                </a:lnTo>
                <a:lnTo>
                  <a:pt x="412138" y="41165"/>
                </a:lnTo>
                <a:lnTo>
                  <a:pt x="404161" y="44831"/>
                </a:lnTo>
                <a:lnTo>
                  <a:pt x="411781" y="59690"/>
                </a:lnTo>
                <a:lnTo>
                  <a:pt x="417617" y="56261"/>
                </a:lnTo>
                <a:lnTo>
                  <a:pt x="423513" y="52641"/>
                </a:lnTo>
                <a:lnTo>
                  <a:pt x="429480" y="48831"/>
                </a:lnTo>
                <a:lnTo>
                  <a:pt x="435530" y="44831"/>
                </a:lnTo>
                <a:lnTo>
                  <a:pt x="447262" y="44831"/>
                </a:lnTo>
                <a:lnTo>
                  <a:pt x="446706" y="42926"/>
                </a:lnTo>
                <a:lnTo>
                  <a:pt x="475462" y="42926"/>
                </a:lnTo>
                <a:lnTo>
                  <a:pt x="477186" y="32893"/>
                </a:lnTo>
                <a:lnTo>
                  <a:pt x="468116" y="32105"/>
                </a:lnTo>
                <a:lnTo>
                  <a:pt x="460343" y="31638"/>
                </a:lnTo>
                <a:lnTo>
                  <a:pt x="459688" y="31623"/>
                </a:lnTo>
                <a:lnTo>
                  <a:pt x="448738" y="31623"/>
                </a:lnTo>
                <a:lnTo>
                  <a:pt x="452860" y="26162"/>
                </a:lnTo>
                <a:lnTo>
                  <a:pt x="438070" y="26162"/>
                </a:lnTo>
                <a:lnTo>
                  <a:pt x="433113" y="19827"/>
                </a:lnTo>
                <a:lnTo>
                  <a:pt x="428388" y="14013"/>
                </a:lnTo>
                <a:lnTo>
                  <a:pt x="424247" y="9159"/>
                </a:lnTo>
                <a:lnTo>
                  <a:pt x="420290" y="4826"/>
                </a:lnTo>
                <a:close/>
              </a:path>
              <a:path w="495300" h="545464">
                <a:moveTo>
                  <a:pt x="475462" y="42926"/>
                </a:moveTo>
                <a:lnTo>
                  <a:pt x="446706" y="42926"/>
                </a:lnTo>
                <a:lnTo>
                  <a:pt x="454800" y="45023"/>
                </a:lnTo>
                <a:lnTo>
                  <a:pt x="462121" y="46751"/>
                </a:lnTo>
                <a:lnTo>
                  <a:pt x="468655" y="48123"/>
                </a:lnTo>
                <a:lnTo>
                  <a:pt x="474392" y="49149"/>
                </a:lnTo>
                <a:lnTo>
                  <a:pt x="475462" y="42926"/>
                </a:lnTo>
                <a:close/>
              </a:path>
              <a:path w="495300" h="545464">
                <a:moveTo>
                  <a:pt x="453880" y="31482"/>
                </a:moveTo>
                <a:lnTo>
                  <a:pt x="448738" y="31623"/>
                </a:lnTo>
                <a:lnTo>
                  <a:pt x="459688" y="31623"/>
                </a:lnTo>
                <a:lnTo>
                  <a:pt x="453880" y="31482"/>
                </a:lnTo>
                <a:close/>
              </a:path>
              <a:path w="495300" h="545464">
                <a:moveTo>
                  <a:pt x="449119" y="0"/>
                </a:moveTo>
                <a:lnTo>
                  <a:pt x="445785" y="6856"/>
                </a:lnTo>
                <a:lnTo>
                  <a:pt x="442833" y="13509"/>
                </a:lnTo>
                <a:lnTo>
                  <a:pt x="440164" y="20224"/>
                </a:lnTo>
                <a:lnTo>
                  <a:pt x="438070" y="26162"/>
                </a:lnTo>
                <a:lnTo>
                  <a:pt x="452860" y="26162"/>
                </a:lnTo>
                <a:lnTo>
                  <a:pt x="456834" y="20224"/>
                </a:lnTo>
                <a:lnTo>
                  <a:pt x="460525" y="14013"/>
                </a:lnTo>
                <a:lnTo>
                  <a:pt x="463978" y="7493"/>
                </a:lnTo>
                <a:lnTo>
                  <a:pt x="449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33" name="object 33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34" name="object 34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71052" y="5465216"/>
            <a:ext cx="2549366" cy="25260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788" dirty="0">
                <a:latin typeface="Arial"/>
                <a:cs typeface="Arial"/>
              </a:rPr>
              <a:t>Source</a:t>
            </a:r>
            <a:r>
              <a:rPr sz="788" spc="-11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: National </a:t>
            </a:r>
            <a:r>
              <a:rPr sz="788" spc="-4" dirty="0">
                <a:latin typeface="Arial"/>
                <a:cs typeface="Arial"/>
              </a:rPr>
              <a:t>statistics</a:t>
            </a:r>
            <a:r>
              <a:rPr sz="788" spc="-19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(some</a:t>
            </a:r>
            <a:r>
              <a:rPr sz="788" spc="-8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figures</a:t>
            </a:r>
            <a:r>
              <a:rPr sz="788" spc="-15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are</a:t>
            </a:r>
            <a:r>
              <a:rPr sz="788" spc="11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provisional)</a:t>
            </a:r>
            <a:endParaRPr sz="788">
              <a:latin typeface="Arial"/>
              <a:cs typeface="Arial"/>
            </a:endParaRPr>
          </a:p>
          <a:p>
            <a:pPr marL="9525"/>
            <a:r>
              <a:rPr sz="788" dirty="0">
                <a:latin typeface="Arial"/>
                <a:cs typeface="Arial"/>
              </a:rPr>
              <a:t>*China</a:t>
            </a:r>
            <a:r>
              <a:rPr sz="788" spc="-4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has</a:t>
            </a:r>
            <a:r>
              <a:rPr sz="788" spc="-8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been included</a:t>
            </a:r>
            <a:r>
              <a:rPr sz="788" spc="-8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for</a:t>
            </a:r>
            <a:r>
              <a:rPr sz="788" spc="-15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comparison</a:t>
            </a:r>
            <a:endParaRPr sz="78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7782" y="1801235"/>
            <a:ext cx="5511641" cy="356979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indent="-215265">
              <a:spcBef>
                <a:spcPts val="71"/>
              </a:spcBef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Denmark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has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the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highest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market</a:t>
            </a:r>
            <a:r>
              <a:rPr sz="1200" spc="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share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(13.3%</a:t>
            </a:r>
            <a:r>
              <a:rPr sz="1200" spc="23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in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2017)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in the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world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of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endParaRPr sz="1200">
              <a:latin typeface="Arial"/>
              <a:cs typeface="Arial"/>
            </a:endParaRPr>
          </a:p>
          <a:p>
            <a:pPr marL="224314">
              <a:spcBef>
                <a:spcPts val="4"/>
              </a:spcBef>
            </a:pP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food and</a:t>
            </a:r>
            <a:r>
              <a:rPr sz="1200" spc="-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beverages.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1125">
              <a:latin typeface="Arial"/>
              <a:cs typeface="Arial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Per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capita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consumption of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food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was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2,500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DKK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 in</a:t>
            </a:r>
            <a:r>
              <a:rPr sz="120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2017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 ~</a:t>
            </a:r>
            <a:r>
              <a:rPr sz="120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335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 €</a:t>
            </a:r>
            <a:endParaRPr sz="1200">
              <a:latin typeface="Arial"/>
              <a:cs typeface="Arial"/>
            </a:endParaRPr>
          </a:p>
          <a:p>
            <a:pPr marL="224314"/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It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is</a:t>
            </a:r>
            <a:r>
              <a:rPr sz="120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the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second</a:t>
            </a:r>
            <a:r>
              <a:rPr sz="1200" spc="-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highest</a:t>
            </a:r>
            <a:r>
              <a:rPr sz="120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in the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world.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1125">
              <a:latin typeface="Arial"/>
              <a:cs typeface="Arial"/>
            </a:endParaRPr>
          </a:p>
          <a:p>
            <a:pPr marL="224314" marR="119539" indent="-215265">
              <a:spcBef>
                <a:spcPts val="4"/>
              </a:spcBef>
              <a:buChar char="•"/>
              <a:tabLst>
                <a:tab pos="224314" algn="l"/>
                <a:tab pos="224790" algn="l"/>
              </a:tabLst>
            </a:pP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Over</a:t>
            </a:r>
            <a:r>
              <a:rPr sz="1200" spc="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2,600</a:t>
            </a:r>
            <a:r>
              <a:rPr sz="1200" spc="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canteens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and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restaurants</a:t>
            </a:r>
            <a:r>
              <a:rPr sz="1200" spc="3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(large</a:t>
            </a:r>
            <a:r>
              <a:rPr sz="1200" spc="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scale kitchens)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have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‘eating-out’ </a:t>
            </a:r>
            <a:r>
              <a:rPr sz="1200" spc="-323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label </a:t>
            </a:r>
            <a:r>
              <a:rPr sz="1200" spc="-4" dirty="0">
                <a:solidFill>
                  <a:srgbClr val="076370"/>
                </a:solidFill>
                <a:latin typeface="Wingdings"/>
                <a:cs typeface="Wingdings"/>
              </a:rPr>
              <a:t></a:t>
            </a:r>
            <a:r>
              <a:rPr sz="1200" spc="30" dirty="0">
                <a:solidFill>
                  <a:srgbClr val="076370"/>
                </a:solidFill>
                <a:latin typeface="Times New Roman"/>
                <a:cs typeface="Times New Roman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it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means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more</a:t>
            </a:r>
            <a:r>
              <a:rPr sz="120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than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30</a:t>
            </a:r>
            <a:r>
              <a:rPr sz="120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%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of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the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food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are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organic.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76370"/>
              </a:buClr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  <a:buClr>
                <a:srgbClr val="076370"/>
              </a:buClr>
              <a:buFont typeface="Arial"/>
              <a:buChar char="•"/>
            </a:pPr>
            <a:endParaRPr sz="1125">
              <a:latin typeface="Arial"/>
              <a:cs typeface="Arial"/>
            </a:endParaRPr>
          </a:p>
          <a:p>
            <a:pPr marL="224314" marR="62865" indent="-215265"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r>
              <a:rPr sz="120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sales</a:t>
            </a:r>
            <a:r>
              <a:rPr sz="120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have</a:t>
            </a:r>
            <a:r>
              <a:rPr sz="120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grown</a:t>
            </a:r>
            <a:r>
              <a:rPr sz="1200" spc="23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every</a:t>
            </a:r>
            <a:r>
              <a:rPr sz="120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year</a:t>
            </a:r>
            <a:r>
              <a:rPr sz="1200" spc="3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in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the</a:t>
            </a:r>
            <a:r>
              <a:rPr sz="120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past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decade.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Growth</a:t>
            </a:r>
            <a:r>
              <a:rPr sz="1200" spc="4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rate</a:t>
            </a:r>
            <a:r>
              <a:rPr sz="120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in retail </a:t>
            </a:r>
            <a:r>
              <a:rPr sz="1200" spc="-323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was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14%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in 2017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76370"/>
              </a:buClr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>
              <a:spcBef>
                <a:spcPts val="34"/>
              </a:spcBef>
              <a:buClr>
                <a:srgbClr val="076370"/>
              </a:buClr>
              <a:buFont typeface="Arial"/>
              <a:buChar char="•"/>
            </a:pPr>
            <a:endParaRPr sz="1125">
              <a:latin typeface="Arial"/>
              <a:cs typeface="Arial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93%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of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all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Danes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buy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products</a:t>
            </a:r>
            <a:r>
              <a:rPr sz="120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from</a:t>
            </a:r>
            <a:r>
              <a:rPr sz="1200" spc="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time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to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  <a:p>
            <a:pPr>
              <a:spcBef>
                <a:spcPts val="19"/>
              </a:spcBef>
              <a:buClr>
                <a:srgbClr val="076370"/>
              </a:buClr>
              <a:buFont typeface="Arial"/>
              <a:buChar char="•"/>
            </a:pPr>
            <a:endParaRPr sz="1238">
              <a:latin typeface="Arial"/>
              <a:cs typeface="Arial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51%</a:t>
            </a:r>
            <a:r>
              <a:rPr sz="120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of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all Danes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bought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r>
              <a:rPr sz="120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food</a:t>
            </a:r>
            <a:r>
              <a:rPr sz="120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every</a:t>
            </a:r>
            <a:r>
              <a:rPr sz="120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single</a:t>
            </a:r>
            <a:r>
              <a:rPr sz="1200" spc="-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76370"/>
                </a:solidFill>
                <a:latin typeface="Arial"/>
                <a:cs typeface="Arial"/>
              </a:rPr>
              <a:t>week</a:t>
            </a:r>
            <a:r>
              <a:rPr sz="120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in</a:t>
            </a:r>
            <a:r>
              <a:rPr sz="120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76370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7782" y="1024471"/>
            <a:ext cx="5200650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Denmark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=</a:t>
            </a:r>
            <a:r>
              <a:rPr sz="1950" spc="-8" dirty="0">
                <a:solidFill>
                  <a:srgbClr val="076370"/>
                </a:solidFill>
              </a:rPr>
              <a:t> World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Champion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in</a:t>
            </a:r>
            <a:r>
              <a:rPr sz="1950" spc="-19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food</a:t>
            </a:r>
            <a:endParaRPr sz="1950"/>
          </a:p>
        </p:txBody>
      </p:sp>
      <p:grpSp>
        <p:nvGrpSpPr>
          <p:cNvPr id="5" name="object 5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2467" y="1813941"/>
            <a:ext cx="2699766" cy="311124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58876" y="2318480"/>
            <a:ext cx="2512695" cy="2512695"/>
            <a:chOff x="5278501" y="1948307"/>
            <a:chExt cx="3350260" cy="3350260"/>
          </a:xfrm>
        </p:grpSpPr>
        <p:sp>
          <p:nvSpPr>
            <p:cNvPr id="4" name="object 4"/>
            <p:cNvSpPr/>
            <p:nvPr/>
          </p:nvSpPr>
          <p:spPr>
            <a:xfrm>
              <a:off x="5278501" y="1948307"/>
              <a:ext cx="3350260" cy="3350260"/>
            </a:xfrm>
            <a:custGeom>
              <a:avLst/>
              <a:gdLst/>
              <a:ahLst/>
              <a:cxnLst/>
              <a:rect l="l" t="t" r="r" b="b"/>
              <a:pathLst>
                <a:path w="3350259" h="3350260">
                  <a:moveTo>
                    <a:pt x="1675129" y="0"/>
                  </a:moveTo>
                  <a:lnTo>
                    <a:pt x="1675129" y="1675129"/>
                  </a:lnTo>
                  <a:lnTo>
                    <a:pt x="106807" y="1086612"/>
                  </a:lnTo>
                  <a:lnTo>
                    <a:pt x="89872" y="1133890"/>
                  </a:lnTo>
                  <a:lnTo>
                    <a:pt x="74377" y="1181596"/>
                  </a:lnTo>
                  <a:lnTo>
                    <a:pt x="60328" y="1229699"/>
                  </a:lnTo>
                  <a:lnTo>
                    <a:pt x="47733" y="1278165"/>
                  </a:lnTo>
                  <a:lnTo>
                    <a:pt x="36596" y="1326963"/>
                  </a:lnTo>
                  <a:lnTo>
                    <a:pt x="26924" y="1376060"/>
                  </a:lnTo>
                  <a:lnTo>
                    <a:pt x="18722" y="1425425"/>
                  </a:lnTo>
                  <a:lnTo>
                    <a:pt x="11999" y="1475025"/>
                  </a:lnTo>
                  <a:lnTo>
                    <a:pt x="6758" y="1524827"/>
                  </a:lnTo>
                  <a:lnTo>
                    <a:pt x="3008" y="1574800"/>
                  </a:lnTo>
                  <a:lnTo>
                    <a:pt x="753" y="1624912"/>
                  </a:lnTo>
                  <a:lnTo>
                    <a:pt x="0" y="1675129"/>
                  </a:lnTo>
                  <a:lnTo>
                    <a:pt x="689" y="1723659"/>
                  </a:lnTo>
                  <a:lnTo>
                    <a:pt x="2745" y="1771846"/>
                  </a:lnTo>
                  <a:lnTo>
                    <a:pt x="6148" y="1819673"/>
                  </a:lnTo>
                  <a:lnTo>
                    <a:pt x="10880" y="1867120"/>
                  </a:lnTo>
                  <a:lnTo>
                    <a:pt x="16923" y="1914168"/>
                  </a:lnTo>
                  <a:lnTo>
                    <a:pt x="24258" y="1960800"/>
                  </a:lnTo>
                  <a:lnTo>
                    <a:pt x="32866" y="2006997"/>
                  </a:lnTo>
                  <a:lnTo>
                    <a:pt x="42728" y="2052739"/>
                  </a:lnTo>
                  <a:lnTo>
                    <a:pt x="53827" y="2098010"/>
                  </a:lnTo>
                  <a:lnTo>
                    <a:pt x="66142" y="2142788"/>
                  </a:lnTo>
                  <a:lnTo>
                    <a:pt x="79657" y="2187057"/>
                  </a:lnTo>
                  <a:lnTo>
                    <a:pt x="94352" y="2230798"/>
                  </a:lnTo>
                  <a:lnTo>
                    <a:pt x="110208" y="2273991"/>
                  </a:lnTo>
                  <a:lnTo>
                    <a:pt x="127207" y="2316619"/>
                  </a:lnTo>
                  <a:lnTo>
                    <a:pt x="145330" y="2358662"/>
                  </a:lnTo>
                  <a:lnTo>
                    <a:pt x="164559" y="2400103"/>
                  </a:lnTo>
                  <a:lnTo>
                    <a:pt x="184875" y="2440922"/>
                  </a:lnTo>
                  <a:lnTo>
                    <a:pt x="206259" y="2481100"/>
                  </a:lnTo>
                  <a:lnTo>
                    <a:pt x="228694" y="2520620"/>
                  </a:lnTo>
                  <a:lnTo>
                    <a:pt x="252159" y="2559463"/>
                  </a:lnTo>
                  <a:lnTo>
                    <a:pt x="276637" y="2597609"/>
                  </a:lnTo>
                  <a:lnTo>
                    <a:pt x="302109" y="2635041"/>
                  </a:lnTo>
                  <a:lnTo>
                    <a:pt x="328556" y="2671740"/>
                  </a:lnTo>
                  <a:lnTo>
                    <a:pt x="355959" y="2707686"/>
                  </a:lnTo>
                  <a:lnTo>
                    <a:pt x="384301" y="2742863"/>
                  </a:lnTo>
                  <a:lnTo>
                    <a:pt x="413563" y="2777250"/>
                  </a:lnTo>
                  <a:lnTo>
                    <a:pt x="443725" y="2810829"/>
                  </a:lnTo>
                  <a:lnTo>
                    <a:pt x="474769" y="2843582"/>
                  </a:lnTo>
                  <a:lnTo>
                    <a:pt x="506677" y="2875490"/>
                  </a:lnTo>
                  <a:lnTo>
                    <a:pt x="539430" y="2906534"/>
                  </a:lnTo>
                  <a:lnTo>
                    <a:pt x="573009" y="2936696"/>
                  </a:lnTo>
                  <a:lnTo>
                    <a:pt x="607396" y="2965958"/>
                  </a:lnTo>
                  <a:lnTo>
                    <a:pt x="642573" y="2994300"/>
                  </a:lnTo>
                  <a:lnTo>
                    <a:pt x="678519" y="3021703"/>
                  </a:lnTo>
                  <a:lnTo>
                    <a:pt x="715218" y="3048150"/>
                  </a:lnTo>
                  <a:lnTo>
                    <a:pt x="752650" y="3073622"/>
                  </a:lnTo>
                  <a:lnTo>
                    <a:pt x="790796" y="3098100"/>
                  </a:lnTo>
                  <a:lnTo>
                    <a:pt x="829639" y="3121565"/>
                  </a:lnTo>
                  <a:lnTo>
                    <a:pt x="869159" y="3144000"/>
                  </a:lnTo>
                  <a:lnTo>
                    <a:pt x="909337" y="3165384"/>
                  </a:lnTo>
                  <a:lnTo>
                    <a:pt x="950156" y="3185700"/>
                  </a:lnTo>
                  <a:lnTo>
                    <a:pt x="991597" y="3204929"/>
                  </a:lnTo>
                  <a:lnTo>
                    <a:pt x="1033640" y="3223052"/>
                  </a:lnTo>
                  <a:lnTo>
                    <a:pt x="1076268" y="3240051"/>
                  </a:lnTo>
                  <a:lnTo>
                    <a:pt x="1119461" y="3255907"/>
                  </a:lnTo>
                  <a:lnTo>
                    <a:pt x="1163202" y="3270602"/>
                  </a:lnTo>
                  <a:lnTo>
                    <a:pt x="1207471" y="3284117"/>
                  </a:lnTo>
                  <a:lnTo>
                    <a:pt x="1252249" y="3296432"/>
                  </a:lnTo>
                  <a:lnTo>
                    <a:pt x="1297520" y="3307531"/>
                  </a:lnTo>
                  <a:lnTo>
                    <a:pt x="1343262" y="3317393"/>
                  </a:lnTo>
                  <a:lnTo>
                    <a:pt x="1389459" y="3326001"/>
                  </a:lnTo>
                  <a:lnTo>
                    <a:pt x="1436091" y="3333336"/>
                  </a:lnTo>
                  <a:lnTo>
                    <a:pt x="1483139" y="3339379"/>
                  </a:lnTo>
                  <a:lnTo>
                    <a:pt x="1530586" y="3344111"/>
                  </a:lnTo>
                  <a:lnTo>
                    <a:pt x="1578413" y="3347514"/>
                  </a:lnTo>
                  <a:lnTo>
                    <a:pt x="1626600" y="3349570"/>
                  </a:lnTo>
                  <a:lnTo>
                    <a:pt x="1675129" y="3350259"/>
                  </a:lnTo>
                  <a:lnTo>
                    <a:pt x="1723659" y="3349570"/>
                  </a:lnTo>
                  <a:lnTo>
                    <a:pt x="1771846" y="3347514"/>
                  </a:lnTo>
                  <a:lnTo>
                    <a:pt x="1819673" y="3344111"/>
                  </a:lnTo>
                  <a:lnTo>
                    <a:pt x="1867120" y="3339379"/>
                  </a:lnTo>
                  <a:lnTo>
                    <a:pt x="1914168" y="3333336"/>
                  </a:lnTo>
                  <a:lnTo>
                    <a:pt x="1960800" y="3326001"/>
                  </a:lnTo>
                  <a:lnTo>
                    <a:pt x="2006997" y="3317393"/>
                  </a:lnTo>
                  <a:lnTo>
                    <a:pt x="2052739" y="3307531"/>
                  </a:lnTo>
                  <a:lnTo>
                    <a:pt x="2098010" y="3296432"/>
                  </a:lnTo>
                  <a:lnTo>
                    <a:pt x="2142788" y="3284117"/>
                  </a:lnTo>
                  <a:lnTo>
                    <a:pt x="2187057" y="3270602"/>
                  </a:lnTo>
                  <a:lnTo>
                    <a:pt x="2230798" y="3255907"/>
                  </a:lnTo>
                  <a:lnTo>
                    <a:pt x="2273991" y="3240051"/>
                  </a:lnTo>
                  <a:lnTo>
                    <a:pt x="2316619" y="3223052"/>
                  </a:lnTo>
                  <a:lnTo>
                    <a:pt x="2358662" y="3204929"/>
                  </a:lnTo>
                  <a:lnTo>
                    <a:pt x="2400103" y="3185700"/>
                  </a:lnTo>
                  <a:lnTo>
                    <a:pt x="2440922" y="3165384"/>
                  </a:lnTo>
                  <a:lnTo>
                    <a:pt x="2481100" y="3144000"/>
                  </a:lnTo>
                  <a:lnTo>
                    <a:pt x="2520620" y="3121565"/>
                  </a:lnTo>
                  <a:lnTo>
                    <a:pt x="2559463" y="3098100"/>
                  </a:lnTo>
                  <a:lnTo>
                    <a:pt x="2597609" y="3073622"/>
                  </a:lnTo>
                  <a:lnTo>
                    <a:pt x="2635041" y="3048150"/>
                  </a:lnTo>
                  <a:lnTo>
                    <a:pt x="2671740" y="3021703"/>
                  </a:lnTo>
                  <a:lnTo>
                    <a:pt x="2707686" y="2994300"/>
                  </a:lnTo>
                  <a:lnTo>
                    <a:pt x="2742863" y="2965958"/>
                  </a:lnTo>
                  <a:lnTo>
                    <a:pt x="2777250" y="2936696"/>
                  </a:lnTo>
                  <a:lnTo>
                    <a:pt x="2810829" y="2906534"/>
                  </a:lnTo>
                  <a:lnTo>
                    <a:pt x="2843582" y="2875490"/>
                  </a:lnTo>
                  <a:lnTo>
                    <a:pt x="2875490" y="2843582"/>
                  </a:lnTo>
                  <a:lnTo>
                    <a:pt x="2906534" y="2810829"/>
                  </a:lnTo>
                  <a:lnTo>
                    <a:pt x="2936696" y="2777250"/>
                  </a:lnTo>
                  <a:lnTo>
                    <a:pt x="2965958" y="2742863"/>
                  </a:lnTo>
                  <a:lnTo>
                    <a:pt x="2994300" y="2707686"/>
                  </a:lnTo>
                  <a:lnTo>
                    <a:pt x="3021703" y="2671740"/>
                  </a:lnTo>
                  <a:lnTo>
                    <a:pt x="3048150" y="2635041"/>
                  </a:lnTo>
                  <a:lnTo>
                    <a:pt x="3073622" y="2597609"/>
                  </a:lnTo>
                  <a:lnTo>
                    <a:pt x="3098100" y="2559463"/>
                  </a:lnTo>
                  <a:lnTo>
                    <a:pt x="3121565" y="2520620"/>
                  </a:lnTo>
                  <a:lnTo>
                    <a:pt x="3144000" y="2481100"/>
                  </a:lnTo>
                  <a:lnTo>
                    <a:pt x="3165384" y="2440922"/>
                  </a:lnTo>
                  <a:lnTo>
                    <a:pt x="3185700" y="2400103"/>
                  </a:lnTo>
                  <a:lnTo>
                    <a:pt x="3204929" y="2358662"/>
                  </a:lnTo>
                  <a:lnTo>
                    <a:pt x="3223052" y="2316619"/>
                  </a:lnTo>
                  <a:lnTo>
                    <a:pt x="3240051" y="2273991"/>
                  </a:lnTo>
                  <a:lnTo>
                    <a:pt x="3255907" y="2230798"/>
                  </a:lnTo>
                  <a:lnTo>
                    <a:pt x="3270602" y="2187057"/>
                  </a:lnTo>
                  <a:lnTo>
                    <a:pt x="3284117" y="2142788"/>
                  </a:lnTo>
                  <a:lnTo>
                    <a:pt x="3296432" y="2098010"/>
                  </a:lnTo>
                  <a:lnTo>
                    <a:pt x="3307531" y="2052739"/>
                  </a:lnTo>
                  <a:lnTo>
                    <a:pt x="3317393" y="2006997"/>
                  </a:lnTo>
                  <a:lnTo>
                    <a:pt x="3326001" y="1960800"/>
                  </a:lnTo>
                  <a:lnTo>
                    <a:pt x="3333336" y="1914168"/>
                  </a:lnTo>
                  <a:lnTo>
                    <a:pt x="3339379" y="1867120"/>
                  </a:lnTo>
                  <a:lnTo>
                    <a:pt x="3344111" y="1819673"/>
                  </a:lnTo>
                  <a:lnTo>
                    <a:pt x="3347514" y="1771846"/>
                  </a:lnTo>
                  <a:lnTo>
                    <a:pt x="3349570" y="1723659"/>
                  </a:lnTo>
                  <a:lnTo>
                    <a:pt x="3350259" y="1675129"/>
                  </a:lnTo>
                  <a:lnTo>
                    <a:pt x="3349570" y="1626606"/>
                  </a:lnTo>
                  <a:lnTo>
                    <a:pt x="3347514" y="1578425"/>
                  </a:lnTo>
                  <a:lnTo>
                    <a:pt x="3344111" y="1530604"/>
                  </a:lnTo>
                  <a:lnTo>
                    <a:pt x="3339379" y="1483163"/>
                  </a:lnTo>
                  <a:lnTo>
                    <a:pt x="3333336" y="1436119"/>
                  </a:lnTo>
                  <a:lnTo>
                    <a:pt x="3326001" y="1389491"/>
                  </a:lnTo>
                  <a:lnTo>
                    <a:pt x="3317393" y="1343298"/>
                  </a:lnTo>
                  <a:lnTo>
                    <a:pt x="3307531" y="1297559"/>
                  </a:lnTo>
                  <a:lnTo>
                    <a:pt x="3296432" y="1252292"/>
                  </a:lnTo>
                  <a:lnTo>
                    <a:pt x="3284117" y="1207516"/>
                  </a:lnTo>
                  <a:lnTo>
                    <a:pt x="3270602" y="1163250"/>
                  </a:lnTo>
                  <a:lnTo>
                    <a:pt x="3255907" y="1119511"/>
                  </a:lnTo>
                  <a:lnTo>
                    <a:pt x="3240051" y="1076320"/>
                  </a:lnTo>
                  <a:lnTo>
                    <a:pt x="3223052" y="1033693"/>
                  </a:lnTo>
                  <a:lnTo>
                    <a:pt x="3204929" y="991651"/>
                  </a:lnTo>
                  <a:lnTo>
                    <a:pt x="3185700" y="950212"/>
                  </a:lnTo>
                  <a:lnTo>
                    <a:pt x="3165384" y="909393"/>
                  </a:lnTo>
                  <a:lnTo>
                    <a:pt x="3144000" y="869215"/>
                  </a:lnTo>
                  <a:lnTo>
                    <a:pt x="3121565" y="829695"/>
                  </a:lnTo>
                  <a:lnTo>
                    <a:pt x="3098100" y="790853"/>
                  </a:lnTo>
                  <a:lnTo>
                    <a:pt x="3073622" y="752706"/>
                  </a:lnTo>
                  <a:lnTo>
                    <a:pt x="3048150" y="715273"/>
                  </a:lnTo>
                  <a:lnTo>
                    <a:pt x="3021703" y="678574"/>
                  </a:lnTo>
                  <a:lnTo>
                    <a:pt x="2994300" y="642626"/>
                  </a:lnTo>
                  <a:lnTo>
                    <a:pt x="2965958" y="607449"/>
                  </a:lnTo>
                  <a:lnTo>
                    <a:pt x="2936696" y="573061"/>
                  </a:lnTo>
                  <a:lnTo>
                    <a:pt x="2906534" y="539480"/>
                  </a:lnTo>
                  <a:lnTo>
                    <a:pt x="2875490" y="506726"/>
                  </a:lnTo>
                  <a:lnTo>
                    <a:pt x="2843582" y="474816"/>
                  </a:lnTo>
                  <a:lnTo>
                    <a:pt x="2810829" y="443770"/>
                  </a:lnTo>
                  <a:lnTo>
                    <a:pt x="2777250" y="413606"/>
                  </a:lnTo>
                  <a:lnTo>
                    <a:pt x="2742863" y="384342"/>
                  </a:lnTo>
                  <a:lnTo>
                    <a:pt x="2707686" y="355999"/>
                  </a:lnTo>
                  <a:lnTo>
                    <a:pt x="2671740" y="328593"/>
                  </a:lnTo>
                  <a:lnTo>
                    <a:pt x="2635041" y="302143"/>
                  </a:lnTo>
                  <a:lnTo>
                    <a:pt x="2597609" y="276669"/>
                  </a:lnTo>
                  <a:lnTo>
                    <a:pt x="2559463" y="252189"/>
                  </a:lnTo>
                  <a:lnTo>
                    <a:pt x="2520620" y="228722"/>
                  </a:lnTo>
                  <a:lnTo>
                    <a:pt x="2481100" y="206285"/>
                  </a:lnTo>
                  <a:lnTo>
                    <a:pt x="2440922" y="184899"/>
                  </a:lnTo>
                  <a:lnTo>
                    <a:pt x="2400103" y="164581"/>
                  </a:lnTo>
                  <a:lnTo>
                    <a:pt x="2358662" y="145350"/>
                  </a:lnTo>
                  <a:lnTo>
                    <a:pt x="2316619" y="127224"/>
                  </a:lnTo>
                  <a:lnTo>
                    <a:pt x="2273991" y="110223"/>
                  </a:lnTo>
                  <a:lnTo>
                    <a:pt x="2230798" y="94365"/>
                  </a:lnTo>
                  <a:lnTo>
                    <a:pt x="2187057" y="79668"/>
                  </a:lnTo>
                  <a:lnTo>
                    <a:pt x="2142788" y="66152"/>
                  </a:lnTo>
                  <a:lnTo>
                    <a:pt x="2098010" y="53835"/>
                  </a:lnTo>
                  <a:lnTo>
                    <a:pt x="2052739" y="42735"/>
                  </a:lnTo>
                  <a:lnTo>
                    <a:pt x="2006997" y="32871"/>
                  </a:lnTo>
                  <a:lnTo>
                    <a:pt x="1960800" y="24262"/>
                  </a:lnTo>
                  <a:lnTo>
                    <a:pt x="1914168" y="16926"/>
                  </a:lnTo>
                  <a:lnTo>
                    <a:pt x="1867120" y="10882"/>
                  </a:lnTo>
                  <a:lnTo>
                    <a:pt x="1819673" y="6149"/>
                  </a:lnTo>
                  <a:lnTo>
                    <a:pt x="1771846" y="2745"/>
                  </a:lnTo>
                  <a:lnTo>
                    <a:pt x="1723659" y="689"/>
                  </a:lnTo>
                  <a:lnTo>
                    <a:pt x="1675129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5385308" y="2030349"/>
              <a:ext cx="1568450" cy="1593215"/>
            </a:xfrm>
            <a:custGeom>
              <a:avLst/>
              <a:gdLst/>
              <a:ahLst/>
              <a:cxnLst/>
              <a:rect l="l" t="t" r="r" b="b"/>
              <a:pathLst>
                <a:path w="1568450" h="1593214">
                  <a:moveTo>
                    <a:pt x="1050670" y="0"/>
                  </a:moveTo>
                  <a:lnTo>
                    <a:pt x="1004068" y="15899"/>
                  </a:lnTo>
                  <a:lnTo>
                    <a:pt x="958100" y="33103"/>
                  </a:lnTo>
                  <a:lnTo>
                    <a:pt x="912788" y="51590"/>
                  </a:lnTo>
                  <a:lnTo>
                    <a:pt x="868154" y="71340"/>
                  </a:lnTo>
                  <a:lnTo>
                    <a:pt x="824221" y="92331"/>
                  </a:lnTo>
                  <a:lnTo>
                    <a:pt x="781010" y="114543"/>
                  </a:lnTo>
                  <a:lnTo>
                    <a:pt x="738543" y="137953"/>
                  </a:lnTo>
                  <a:lnTo>
                    <a:pt x="696843" y="162541"/>
                  </a:lnTo>
                  <a:lnTo>
                    <a:pt x="655931" y="188286"/>
                  </a:lnTo>
                  <a:lnTo>
                    <a:pt x="615830" y="215167"/>
                  </a:lnTo>
                  <a:lnTo>
                    <a:pt x="576562" y="243162"/>
                  </a:lnTo>
                  <a:lnTo>
                    <a:pt x="538148" y="272250"/>
                  </a:lnTo>
                  <a:lnTo>
                    <a:pt x="500611" y="302411"/>
                  </a:lnTo>
                  <a:lnTo>
                    <a:pt x="463973" y="333623"/>
                  </a:lnTo>
                  <a:lnTo>
                    <a:pt x="428256" y="365864"/>
                  </a:lnTo>
                  <a:lnTo>
                    <a:pt x="393481" y="399115"/>
                  </a:lnTo>
                  <a:lnTo>
                    <a:pt x="359672" y="433353"/>
                  </a:lnTo>
                  <a:lnTo>
                    <a:pt x="326849" y="468558"/>
                  </a:lnTo>
                  <a:lnTo>
                    <a:pt x="295035" y="504708"/>
                  </a:lnTo>
                  <a:lnTo>
                    <a:pt x="264253" y="541783"/>
                  </a:lnTo>
                  <a:lnTo>
                    <a:pt x="234523" y="579761"/>
                  </a:lnTo>
                  <a:lnTo>
                    <a:pt x="205869" y="618621"/>
                  </a:lnTo>
                  <a:lnTo>
                    <a:pt x="178312" y="658342"/>
                  </a:lnTo>
                  <a:lnTo>
                    <a:pt x="151874" y="698903"/>
                  </a:lnTo>
                  <a:lnTo>
                    <a:pt x="126577" y="740283"/>
                  </a:lnTo>
                  <a:lnTo>
                    <a:pt x="102444" y="782460"/>
                  </a:lnTo>
                  <a:lnTo>
                    <a:pt x="79496" y="825413"/>
                  </a:lnTo>
                  <a:lnTo>
                    <a:pt x="57756" y="869122"/>
                  </a:lnTo>
                  <a:lnTo>
                    <a:pt x="37245" y="913565"/>
                  </a:lnTo>
                  <a:lnTo>
                    <a:pt x="17985" y="958721"/>
                  </a:lnTo>
                  <a:lnTo>
                    <a:pt x="0" y="1004570"/>
                  </a:lnTo>
                  <a:lnTo>
                    <a:pt x="1568322" y="1593088"/>
                  </a:lnTo>
                  <a:lnTo>
                    <a:pt x="1050670" y="0"/>
                  </a:lnTo>
                  <a:close/>
                </a:path>
              </a:pathLst>
            </a:custGeom>
            <a:solidFill>
              <a:srgbClr val="BE9C8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6435979" y="1948307"/>
              <a:ext cx="518159" cy="1675130"/>
            </a:xfrm>
            <a:custGeom>
              <a:avLst/>
              <a:gdLst/>
              <a:ahLst/>
              <a:cxnLst/>
              <a:rect l="l" t="t" r="r" b="b"/>
              <a:pathLst>
                <a:path w="518159" h="1675129">
                  <a:moveTo>
                    <a:pt x="517651" y="0"/>
                  </a:moveTo>
                  <a:lnTo>
                    <a:pt x="464958" y="829"/>
                  </a:lnTo>
                  <a:lnTo>
                    <a:pt x="412365" y="3314"/>
                  </a:lnTo>
                  <a:lnTo>
                    <a:pt x="359913" y="7447"/>
                  </a:lnTo>
                  <a:lnTo>
                    <a:pt x="307640" y="13224"/>
                  </a:lnTo>
                  <a:lnTo>
                    <a:pt x="255587" y="20637"/>
                  </a:lnTo>
                  <a:lnTo>
                    <a:pt x="203793" y="29681"/>
                  </a:lnTo>
                  <a:lnTo>
                    <a:pt x="152297" y="40349"/>
                  </a:lnTo>
                  <a:lnTo>
                    <a:pt x="101140" y="52636"/>
                  </a:lnTo>
                  <a:lnTo>
                    <a:pt x="50361" y="66536"/>
                  </a:lnTo>
                  <a:lnTo>
                    <a:pt x="0" y="82041"/>
                  </a:lnTo>
                  <a:lnTo>
                    <a:pt x="517651" y="1675129"/>
                  </a:lnTo>
                  <a:lnTo>
                    <a:pt x="517651" y="0"/>
                  </a:lnTo>
                  <a:close/>
                </a:path>
              </a:pathLst>
            </a:custGeom>
            <a:solidFill>
              <a:srgbClr val="C7C6B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78042" y="4243578"/>
            <a:ext cx="34004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09" dirty="0">
                <a:latin typeface="Arial"/>
                <a:cs typeface="Arial"/>
              </a:rPr>
              <a:t>1</a:t>
            </a:r>
            <a:r>
              <a:rPr sz="1350" spc="-4" dirty="0">
                <a:latin typeface="Arial"/>
                <a:cs typeface="Arial"/>
              </a:rPr>
              <a:t>1,3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8359" y="2642902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0710" y="2371344"/>
            <a:ext cx="2576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0,7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11212" y="2855213"/>
            <a:ext cx="87154" cy="85725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115824" y="0"/>
                </a:moveTo>
                <a:lnTo>
                  <a:pt x="0" y="0"/>
                </a:lnTo>
                <a:lnTo>
                  <a:pt x="0" y="114300"/>
                </a:lnTo>
                <a:lnTo>
                  <a:pt x="115824" y="114300"/>
                </a:lnTo>
                <a:lnTo>
                  <a:pt x="115824" y="0"/>
                </a:lnTo>
                <a:close/>
              </a:path>
            </a:pathLst>
          </a:custGeom>
          <a:solidFill>
            <a:srgbClr val="07637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7529036" y="2772346"/>
            <a:ext cx="791528" cy="43345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525" marR="3810">
              <a:lnSpc>
                <a:spcPts val="1553"/>
              </a:lnSpc>
              <a:spcBef>
                <a:spcPts val="180"/>
              </a:spcBef>
            </a:pPr>
            <a:r>
              <a:rPr sz="1350" spc="-4" dirty="0">
                <a:latin typeface="Arial"/>
                <a:cs typeface="Arial"/>
              </a:rPr>
              <a:t>Retail</a:t>
            </a:r>
            <a:r>
              <a:rPr sz="1350" spc="-53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 </a:t>
            </a:r>
            <a:r>
              <a:rPr sz="1350" spc="-36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online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11212" y="3437000"/>
            <a:ext cx="87154" cy="85725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115824" y="0"/>
                </a:moveTo>
                <a:lnTo>
                  <a:pt x="0" y="0"/>
                </a:lnTo>
                <a:lnTo>
                  <a:pt x="0" y="114300"/>
                </a:lnTo>
                <a:lnTo>
                  <a:pt x="115824" y="114300"/>
                </a:lnTo>
                <a:lnTo>
                  <a:pt x="115824" y="0"/>
                </a:lnTo>
                <a:close/>
              </a:path>
            </a:pathLst>
          </a:custGeom>
          <a:solidFill>
            <a:srgbClr val="BE9C8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7529037" y="3354325"/>
            <a:ext cx="1000601" cy="8098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Food</a:t>
            </a:r>
            <a:r>
              <a:rPr sz="1350" spc="-3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service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9525">
              <a:spcBef>
                <a:spcPts val="1238"/>
              </a:spcBef>
            </a:pPr>
            <a:r>
              <a:rPr sz="1350" dirty="0">
                <a:latin typeface="Arial"/>
                <a:cs typeface="Arial"/>
              </a:rPr>
              <a:t>Other*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11212" y="4018788"/>
            <a:ext cx="87154" cy="85725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115824" y="0"/>
                </a:moveTo>
                <a:lnTo>
                  <a:pt x="0" y="0"/>
                </a:lnTo>
                <a:lnTo>
                  <a:pt x="0" y="114300"/>
                </a:lnTo>
                <a:lnTo>
                  <a:pt x="115824" y="114300"/>
                </a:lnTo>
                <a:lnTo>
                  <a:pt x="115824" y="0"/>
                </a:lnTo>
                <a:close/>
              </a:path>
            </a:pathLst>
          </a:custGeom>
          <a:solidFill>
            <a:srgbClr val="C7C6B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5474494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Distribution</a:t>
            </a:r>
            <a:r>
              <a:rPr sz="1950" spc="-19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of organic</a:t>
            </a:r>
            <a:r>
              <a:rPr sz="1950" spc="-23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sales</a:t>
            </a:r>
            <a:r>
              <a:rPr sz="1950" spc="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in Denmark,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2017</a:t>
            </a:r>
            <a:endParaRPr sz="1950"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2019680"/>
            <a:ext cx="2699766" cy="311124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18" name="object 18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89940" y="5236159"/>
            <a:ext cx="261080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19" dirty="0">
                <a:latin typeface="Arial"/>
                <a:cs typeface="Arial"/>
              </a:rPr>
              <a:t>Total </a:t>
            </a:r>
            <a:r>
              <a:rPr sz="900" spc="-4" dirty="0">
                <a:latin typeface="Arial"/>
                <a:cs typeface="Arial"/>
              </a:rPr>
              <a:t>sales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reached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DKK</a:t>
            </a:r>
            <a:r>
              <a:rPr sz="900" spc="-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14.0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billion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~</a:t>
            </a:r>
            <a:r>
              <a:rPr sz="900" spc="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1.88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billion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€</a:t>
            </a:r>
            <a:endParaRPr sz="900">
              <a:latin typeface="Arial"/>
              <a:cs typeface="Arial"/>
            </a:endParaRPr>
          </a:p>
          <a:p>
            <a:pPr marL="9525"/>
            <a:r>
              <a:rPr sz="900" spc="-4" dirty="0">
                <a:latin typeface="Arial"/>
                <a:cs typeface="Arial"/>
              </a:rPr>
              <a:t>*</a:t>
            </a:r>
            <a:r>
              <a:rPr sz="900" spc="-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Food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markets,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farm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shops,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etc.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275" y="1173956"/>
            <a:ext cx="6851809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41" dirty="0">
                <a:solidFill>
                  <a:srgbClr val="076370"/>
                </a:solidFill>
              </a:rPr>
              <a:t>Total</a:t>
            </a:r>
            <a:r>
              <a:rPr sz="2700" spc="-11" dirty="0">
                <a:solidFill>
                  <a:srgbClr val="076370"/>
                </a:solidFill>
              </a:rPr>
              <a:t> </a:t>
            </a:r>
            <a:r>
              <a:rPr sz="2700" spc="-4" dirty="0">
                <a:solidFill>
                  <a:srgbClr val="076370"/>
                </a:solidFill>
              </a:rPr>
              <a:t>sale</a:t>
            </a:r>
            <a:r>
              <a:rPr sz="2700" spc="-19" dirty="0">
                <a:solidFill>
                  <a:srgbClr val="076370"/>
                </a:solidFill>
              </a:rPr>
              <a:t> </a:t>
            </a:r>
            <a:r>
              <a:rPr sz="2700" dirty="0">
                <a:solidFill>
                  <a:srgbClr val="076370"/>
                </a:solidFill>
              </a:rPr>
              <a:t>of</a:t>
            </a:r>
            <a:r>
              <a:rPr sz="2700" spc="-11" dirty="0">
                <a:solidFill>
                  <a:srgbClr val="076370"/>
                </a:solidFill>
              </a:rPr>
              <a:t> </a:t>
            </a:r>
            <a:r>
              <a:rPr sz="2700" dirty="0">
                <a:solidFill>
                  <a:srgbClr val="076370"/>
                </a:solidFill>
              </a:rPr>
              <a:t>organic</a:t>
            </a:r>
            <a:r>
              <a:rPr sz="2700" spc="-8" dirty="0">
                <a:solidFill>
                  <a:srgbClr val="076370"/>
                </a:solidFill>
              </a:rPr>
              <a:t> </a:t>
            </a:r>
            <a:r>
              <a:rPr sz="2700" dirty="0">
                <a:solidFill>
                  <a:srgbClr val="076370"/>
                </a:solidFill>
              </a:rPr>
              <a:t>products</a:t>
            </a:r>
            <a:r>
              <a:rPr sz="2700" spc="-8" dirty="0">
                <a:solidFill>
                  <a:srgbClr val="076370"/>
                </a:solidFill>
              </a:rPr>
              <a:t> </a:t>
            </a:r>
            <a:r>
              <a:rPr sz="2700" dirty="0">
                <a:solidFill>
                  <a:srgbClr val="076370"/>
                </a:solidFill>
              </a:rPr>
              <a:t>in</a:t>
            </a:r>
            <a:r>
              <a:rPr sz="2700" spc="-23" dirty="0">
                <a:solidFill>
                  <a:srgbClr val="076370"/>
                </a:solidFill>
              </a:rPr>
              <a:t> </a:t>
            </a:r>
            <a:r>
              <a:rPr sz="2700" dirty="0">
                <a:solidFill>
                  <a:srgbClr val="076370"/>
                </a:solidFill>
              </a:rPr>
              <a:t>Denmark</a:t>
            </a:r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55523" y="2159126"/>
            <a:ext cx="7060406" cy="2667000"/>
            <a:chOff x="1007363" y="1735835"/>
            <a:chExt cx="9413875" cy="3556000"/>
          </a:xfrm>
        </p:grpSpPr>
        <p:sp>
          <p:nvSpPr>
            <p:cNvPr id="7" name="object 7"/>
            <p:cNvSpPr/>
            <p:nvPr/>
          </p:nvSpPr>
          <p:spPr>
            <a:xfrm>
              <a:off x="1007363" y="1740407"/>
              <a:ext cx="9409430" cy="3550920"/>
            </a:xfrm>
            <a:custGeom>
              <a:avLst/>
              <a:gdLst/>
              <a:ahLst/>
              <a:cxnLst/>
              <a:rect l="l" t="t" r="r" b="b"/>
              <a:pathLst>
                <a:path w="9409430" h="3550920">
                  <a:moveTo>
                    <a:pt x="68580" y="3133343"/>
                  </a:moveTo>
                  <a:lnTo>
                    <a:pt x="9409176" y="3133343"/>
                  </a:lnTo>
                </a:path>
                <a:path w="9409430" h="3550920">
                  <a:moveTo>
                    <a:pt x="68580" y="2784347"/>
                  </a:moveTo>
                  <a:lnTo>
                    <a:pt x="9409176" y="2784347"/>
                  </a:lnTo>
                </a:path>
                <a:path w="9409430" h="3550920">
                  <a:moveTo>
                    <a:pt x="68580" y="2436875"/>
                  </a:moveTo>
                  <a:lnTo>
                    <a:pt x="9409176" y="2436875"/>
                  </a:lnTo>
                </a:path>
                <a:path w="9409430" h="3550920">
                  <a:moveTo>
                    <a:pt x="68580" y="2089403"/>
                  </a:moveTo>
                  <a:lnTo>
                    <a:pt x="9409176" y="2089403"/>
                  </a:lnTo>
                </a:path>
                <a:path w="9409430" h="3550920">
                  <a:moveTo>
                    <a:pt x="68580" y="1740407"/>
                  </a:moveTo>
                  <a:lnTo>
                    <a:pt x="9409176" y="1740407"/>
                  </a:lnTo>
                </a:path>
                <a:path w="9409430" h="3550920">
                  <a:moveTo>
                    <a:pt x="68580" y="1392936"/>
                  </a:moveTo>
                  <a:lnTo>
                    <a:pt x="9409176" y="1392936"/>
                  </a:lnTo>
                </a:path>
                <a:path w="9409430" h="3550920">
                  <a:moveTo>
                    <a:pt x="68580" y="1043939"/>
                  </a:moveTo>
                  <a:lnTo>
                    <a:pt x="9409176" y="1043939"/>
                  </a:lnTo>
                </a:path>
                <a:path w="9409430" h="3550920">
                  <a:moveTo>
                    <a:pt x="68580" y="696467"/>
                  </a:moveTo>
                  <a:lnTo>
                    <a:pt x="9409176" y="696467"/>
                  </a:lnTo>
                </a:path>
                <a:path w="9409430" h="3550920">
                  <a:moveTo>
                    <a:pt x="68580" y="348995"/>
                  </a:moveTo>
                  <a:lnTo>
                    <a:pt x="9409176" y="348995"/>
                  </a:lnTo>
                </a:path>
                <a:path w="9409430" h="3550920">
                  <a:moveTo>
                    <a:pt x="68580" y="0"/>
                  </a:moveTo>
                  <a:lnTo>
                    <a:pt x="9409176" y="0"/>
                  </a:lnTo>
                </a:path>
                <a:path w="9409430" h="3550920">
                  <a:moveTo>
                    <a:pt x="68580" y="3480816"/>
                  </a:moveTo>
                  <a:lnTo>
                    <a:pt x="68580" y="0"/>
                  </a:lnTo>
                </a:path>
                <a:path w="9409430" h="3550920">
                  <a:moveTo>
                    <a:pt x="0" y="3480816"/>
                  </a:moveTo>
                  <a:lnTo>
                    <a:pt x="68580" y="3480816"/>
                  </a:lnTo>
                </a:path>
                <a:path w="9409430" h="3550920">
                  <a:moveTo>
                    <a:pt x="0" y="3133343"/>
                  </a:moveTo>
                  <a:lnTo>
                    <a:pt x="68580" y="3133343"/>
                  </a:lnTo>
                </a:path>
                <a:path w="9409430" h="3550920">
                  <a:moveTo>
                    <a:pt x="0" y="2784347"/>
                  </a:moveTo>
                  <a:lnTo>
                    <a:pt x="68580" y="2784347"/>
                  </a:lnTo>
                </a:path>
                <a:path w="9409430" h="3550920">
                  <a:moveTo>
                    <a:pt x="0" y="2436875"/>
                  </a:moveTo>
                  <a:lnTo>
                    <a:pt x="68580" y="2436875"/>
                  </a:lnTo>
                </a:path>
                <a:path w="9409430" h="3550920">
                  <a:moveTo>
                    <a:pt x="0" y="2089403"/>
                  </a:moveTo>
                  <a:lnTo>
                    <a:pt x="68580" y="2089403"/>
                  </a:lnTo>
                </a:path>
                <a:path w="9409430" h="3550920">
                  <a:moveTo>
                    <a:pt x="0" y="1740407"/>
                  </a:moveTo>
                  <a:lnTo>
                    <a:pt x="68580" y="1740407"/>
                  </a:lnTo>
                </a:path>
                <a:path w="9409430" h="3550920">
                  <a:moveTo>
                    <a:pt x="0" y="1392936"/>
                  </a:moveTo>
                  <a:lnTo>
                    <a:pt x="68580" y="1392936"/>
                  </a:lnTo>
                </a:path>
                <a:path w="9409430" h="3550920">
                  <a:moveTo>
                    <a:pt x="0" y="1043939"/>
                  </a:moveTo>
                  <a:lnTo>
                    <a:pt x="68580" y="1043939"/>
                  </a:lnTo>
                </a:path>
                <a:path w="9409430" h="3550920">
                  <a:moveTo>
                    <a:pt x="0" y="696467"/>
                  </a:moveTo>
                  <a:lnTo>
                    <a:pt x="68580" y="696467"/>
                  </a:lnTo>
                </a:path>
                <a:path w="9409430" h="3550920">
                  <a:moveTo>
                    <a:pt x="0" y="348995"/>
                  </a:moveTo>
                  <a:lnTo>
                    <a:pt x="68580" y="348995"/>
                  </a:lnTo>
                </a:path>
                <a:path w="9409430" h="3550920">
                  <a:moveTo>
                    <a:pt x="0" y="0"/>
                  </a:moveTo>
                  <a:lnTo>
                    <a:pt x="68580" y="0"/>
                  </a:lnTo>
                </a:path>
                <a:path w="9409430" h="3550920">
                  <a:moveTo>
                    <a:pt x="68580" y="3480816"/>
                  </a:moveTo>
                  <a:lnTo>
                    <a:pt x="9409176" y="3480816"/>
                  </a:lnTo>
                </a:path>
                <a:path w="9409430" h="3550920">
                  <a:moveTo>
                    <a:pt x="68580" y="3480816"/>
                  </a:moveTo>
                  <a:lnTo>
                    <a:pt x="68580" y="3550919"/>
                  </a:lnTo>
                </a:path>
                <a:path w="9409430" h="3550920">
                  <a:moveTo>
                    <a:pt x="787908" y="3480816"/>
                  </a:moveTo>
                  <a:lnTo>
                    <a:pt x="787908" y="3550919"/>
                  </a:lnTo>
                </a:path>
                <a:path w="9409430" h="3550920">
                  <a:moveTo>
                    <a:pt x="1505712" y="3480816"/>
                  </a:moveTo>
                  <a:lnTo>
                    <a:pt x="1505712" y="3550919"/>
                  </a:lnTo>
                </a:path>
                <a:path w="9409430" h="3550920">
                  <a:moveTo>
                    <a:pt x="2225040" y="3480816"/>
                  </a:moveTo>
                  <a:lnTo>
                    <a:pt x="2225040" y="3550919"/>
                  </a:lnTo>
                </a:path>
                <a:path w="9409430" h="3550920">
                  <a:moveTo>
                    <a:pt x="2942844" y="3480816"/>
                  </a:moveTo>
                  <a:lnTo>
                    <a:pt x="2942844" y="3550919"/>
                  </a:lnTo>
                </a:path>
                <a:path w="9409430" h="3550920">
                  <a:moveTo>
                    <a:pt x="3660648" y="3480816"/>
                  </a:moveTo>
                  <a:lnTo>
                    <a:pt x="3660648" y="3550919"/>
                  </a:lnTo>
                </a:path>
                <a:path w="9409430" h="3550920">
                  <a:moveTo>
                    <a:pt x="4379976" y="3480816"/>
                  </a:moveTo>
                  <a:lnTo>
                    <a:pt x="4379976" y="3550919"/>
                  </a:lnTo>
                </a:path>
                <a:path w="9409430" h="3550920">
                  <a:moveTo>
                    <a:pt x="5097780" y="3480816"/>
                  </a:moveTo>
                  <a:lnTo>
                    <a:pt x="5097780" y="3550919"/>
                  </a:lnTo>
                </a:path>
                <a:path w="9409430" h="3550920">
                  <a:moveTo>
                    <a:pt x="5817108" y="3480816"/>
                  </a:moveTo>
                  <a:lnTo>
                    <a:pt x="5817108" y="3550919"/>
                  </a:lnTo>
                </a:path>
                <a:path w="9409430" h="3550920">
                  <a:moveTo>
                    <a:pt x="6534911" y="3480816"/>
                  </a:moveTo>
                  <a:lnTo>
                    <a:pt x="6534911" y="3550919"/>
                  </a:lnTo>
                </a:path>
                <a:path w="9409430" h="3550920">
                  <a:moveTo>
                    <a:pt x="7254240" y="3480816"/>
                  </a:moveTo>
                  <a:lnTo>
                    <a:pt x="7254240" y="3550919"/>
                  </a:lnTo>
                </a:path>
                <a:path w="9409430" h="3550920">
                  <a:moveTo>
                    <a:pt x="7972044" y="3480816"/>
                  </a:moveTo>
                  <a:lnTo>
                    <a:pt x="7972044" y="3550919"/>
                  </a:lnTo>
                </a:path>
                <a:path w="9409430" h="3550920">
                  <a:moveTo>
                    <a:pt x="8689848" y="3480816"/>
                  </a:moveTo>
                  <a:lnTo>
                    <a:pt x="8689848" y="3550919"/>
                  </a:lnTo>
                </a:path>
                <a:path w="9409430" h="3550920">
                  <a:moveTo>
                    <a:pt x="9409176" y="3480816"/>
                  </a:moveTo>
                  <a:lnTo>
                    <a:pt x="9409176" y="3550919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7901178" y="1914905"/>
              <a:ext cx="2156460" cy="875030"/>
            </a:xfrm>
            <a:custGeom>
              <a:avLst/>
              <a:gdLst/>
              <a:ahLst/>
              <a:cxnLst/>
              <a:rect l="l" t="t" r="r" b="b"/>
              <a:pathLst>
                <a:path w="2156459" h="875030">
                  <a:moveTo>
                    <a:pt x="0" y="874776"/>
                  </a:moveTo>
                  <a:lnTo>
                    <a:pt x="719327" y="574548"/>
                  </a:lnTo>
                </a:path>
                <a:path w="2156459" h="875030">
                  <a:moveTo>
                    <a:pt x="719327" y="574548"/>
                  </a:moveTo>
                  <a:lnTo>
                    <a:pt x="1437131" y="295656"/>
                  </a:lnTo>
                </a:path>
                <a:path w="2156459" h="875030">
                  <a:moveTo>
                    <a:pt x="1437131" y="295656"/>
                  </a:moveTo>
                  <a:lnTo>
                    <a:pt x="2156460" y="0"/>
                  </a:lnTo>
                </a:path>
              </a:pathLst>
            </a:custGeom>
            <a:ln w="28956">
              <a:solidFill>
                <a:srgbClr val="04637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1436369" y="2789681"/>
              <a:ext cx="6464935" cy="1440180"/>
            </a:xfrm>
            <a:custGeom>
              <a:avLst/>
              <a:gdLst/>
              <a:ahLst/>
              <a:cxnLst/>
              <a:rect l="l" t="t" r="r" b="b"/>
              <a:pathLst>
                <a:path w="6464934" h="1440179">
                  <a:moveTo>
                    <a:pt x="0" y="1440179"/>
                  </a:moveTo>
                  <a:lnTo>
                    <a:pt x="717804" y="1388363"/>
                  </a:lnTo>
                  <a:lnTo>
                    <a:pt x="1435608" y="1318259"/>
                  </a:lnTo>
                  <a:lnTo>
                    <a:pt x="2154935" y="1231391"/>
                  </a:lnTo>
                  <a:lnTo>
                    <a:pt x="2872740" y="1178051"/>
                  </a:lnTo>
                  <a:lnTo>
                    <a:pt x="3592068" y="1109471"/>
                  </a:lnTo>
                  <a:lnTo>
                    <a:pt x="4309872" y="1039367"/>
                  </a:lnTo>
                  <a:lnTo>
                    <a:pt x="5029200" y="691895"/>
                  </a:lnTo>
                  <a:lnTo>
                    <a:pt x="5747004" y="329183"/>
                  </a:lnTo>
                  <a:lnTo>
                    <a:pt x="6464808" y="0"/>
                  </a:lnTo>
                </a:path>
              </a:pathLst>
            </a:custGeom>
            <a:ln w="28956">
              <a:solidFill>
                <a:srgbClr val="04637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9562" y="1981009"/>
            <a:ext cx="210026" cy="2864085"/>
          </a:xfrm>
          <a:prstGeom prst="rect">
            <a:avLst/>
          </a:prstGeom>
        </p:spPr>
        <p:txBody>
          <a:bodyPr vert="horz" wrap="square" lIns="0" tIns="65246" rIns="0" bIns="0" rtlCol="0">
            <a:spAutoFit/>
          </a:bodyPr>
          <a:lstStyle/>
          <a:p>
            <a:pPr marL="9525">
              <a:spcBef>
                <a:spcPts val="514"/>
              </a:spcBef>
            </a:pPr>
            <a:r>
              <a:rPr sz="1350" spc="-8" dirty="0"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435"/>
              </a:spcBef>
            </a:pPr>
            <a:r>
              <a:rPr sz="1350" spc="-8" dirty="0">
                <a:latin typeface="Arial"/>
                <a:cs typeface="Arial"/>
              </a:rPr>
              <a:t>18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435"/>
              </a:spcBef>
            </a:pPr>
            <a:r>
              <a:rPr sz="1350" spc="-8" dirty="0">
                <a:latin typeface="Arial"/>
                <a:cs typeface="Arial"/>
              </a:rPr>
              <a:t>16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439"/>
              </a:spcBef>
            </a:pPr>
            <a:r>
              <a:rPr sz="1350" spc="-8" dirty="0">
                <a:latin typeface="Arial"/>
                <a:cs typeface="Arial"/>
              </a:rPr>
              <a:t>14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435"/>
              </a:spcBef>
            </a:pPr>
            <a:r>
              <a:rPr sz="1350" spc="-8" dirty="0"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435"/>
              </a:spcBef>
            </a:pPr>
            <a:r>
              <a:rPr sz="1350" spc="-8" dirty="0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  <a:p>
            <a:pPr marL="104775">
              <a:spcBef>
                <a:spcPts val="439"/>
              </a:spcBef>
            </a:pPr>
            <a:r>
              <a:rPr sz="1350" spc="-4" dirty="0"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  <a:p>
            <a:pPr marL="104775">
              <a:spcBef>
                <a:spcPts val="435"/>
              </a:spcBef>
            </a:pPr>
            <a:r>
              <a:rPr sz="1350" spc="-4" dirty="0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  <a:p>
            <a:pPr marL="104775">
              <a:spcBef>
                <a:spcPts val="435"/>
              </a:spcBef>
            </a:pPr>
            <a:r>
              <a:rPr sz="1350" spc="-4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  <a:p>
            <a:pPr marL="104775">
              <a:spcBef>
                <a:spcPts val="439"/>
              </a:spcBef>
            </a:pPr>
            <a:r>
              <a:rPr sz="1350" spc="-4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  <a:p>
            <a:pPr marL="104775">
              <a:spcBef>
                <a:spcPts val="435"/>
              </a:spcBef>
            </a:pPr>
            <a:r>
              <a:rPr sz="1350" spc="-4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528" y="4852092"/>
            <a:ext cx="686752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548164" algn="l"/>
                <a:tab pos="1087279" algn="l"/>
                <a:tab pos="1626394" algn="l"/>
                <a:tab pos="2165033" algn="l"/>
                <a:tab pos="2704147" algn="l"/>
                <a:tab pos="3242786" algn="l"/>
                <a:tab pos="3781901" algn="l"/>
                <a:tab pos="4320540" algn="l"/>
                <a:tab pos="4859655" algn="l"/>
                <a:tab pos="5398294" algn="l"/>
                <a:tab pos="5937409" algn="l"/>
                <a:tab pos="6476524" algn="l"/>
              </a:tabLst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0</a:t>
            </a:r>
            <a:r>
              <a:rPr sz="1350" dirty="0">
                <a:latin typeface="Arial"/>
                <a:cs typeface="Arial"/>
              </a:rPr>
              <a:t>8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0</a:t>
            </a:r>
            <a:r>
              <a:rPr sz="1350" dirty="0">
                <a:latin typeface="Arial"/>
                <a:cs typeface="Arial"/>
              </a:rPr>
              <a:t>9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0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1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2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3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4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5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6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7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8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9	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565" y="5372405"/>
            <a:ext cx="4940618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750" spc="-4" dirty="0">
                <a:latin typeface="Arial"/>
                <a:cs typeface="Arial"/>
              </a:rPr>
              <a:t>Source:</a:t>
            </a:r>
            <a:r>
              <a:rPr sz="750" spc="-11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Statistics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Denmark</a:t>
            </a:r>
            <a:r>
              <a:rPr sz="750" spc="-11" dirty="0">
                <a:latin typeface="Arial"/>
                <a:cs typeface="Arial"/>
              </a:rPr>
              <a:t> </a:t>
            </a:r>
            <a:r>
              <a:rPr sz="750" spc="-8" dirty="0">
                <a:latin typeface="Arial"/>
                <a:cs typeface="Arial"/>
              </a:rPr>
              <a:t>and Organic</a:t>
            </a:r>
            <a:r>
              <a:rPr sz="750" spc="4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Denmark.</a:t>
            </a:r>
            <a:r>
              <a:rPr sz="750" spc="-23" dirty="0">
                <a:latin typeface="Arial"/>
                <a:cs typeface="Arial"/>
              </a:rPr>
              <a:t> </a:t>
            </a:r>
            <a:r>
              <a:rPr sz="750" spc="-8" dirty="0">
                <a:latin typeface="Arial"/>
                <a:cs typeface="Arial"/>
              </a:rPr>
              <a:t>Danish</a:t>
            </a:r>
            <a:r>
              <a:rPr sz="750" spc="8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Agriculture</a:t>
            </a:r>
            <a:r>
              <a:rPr sz="750" spc="4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&amp; Food</a:t>
            </a:r>
            <a:r>
              <a:rPr sz="750" spc="4" dirty="0">
                <a:latin typeface="Arial"/>
                <a:cs typeface="Arial"/>
              </a:rPr>
              <a:t> </a:t>
            </a:r>
            <a:r>
              <a:rPr sz="750" spc="-8" dirty="0">
                <a:latin typeface="Arial"/>
                <a:cs typeface="Arial"/>
              </a:rPr>
              <a:t>Council’s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best</a:t>
            </a:r>
            <a:r>
              <a:rPr sz="750" spc="-8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estimates</a:t>
            </a:r>
            <a:r>
              <a:rPr sz="750" dirty="0">
                <a:latin typeface="Arial"/>
                <a:cs typeface="Arial"/>
              </a:rPr>
              <a:t> for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2018-2020 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Total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sale</a:t>
            </a:r>
            <a:r>
              <a:rPr sz="750" spc="-8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includes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sale </a:t>
            </a:r>
            <a:r>
              <a:rPr sz="750" spc="-8" dirty="0">
                <a:latin typeface="Arial"/>
                <a:cs typeface="Arial"/>
              </a:rPr>
              <a:t>via</a:t>
            </a:r>
            <a:r>
              <a:rPr sz="750" spc="11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retail,</a:t>
            </a:r>
            <a:r>
              <a:rPr sz="750" spc="4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online, foodservice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and others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275" y="1833467"/>
            <a:ext cx="885349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latin typeface="Arial"/>
                <a:cs typeface="Arial"/>
              </a:rPr>
              <a:t>DKK</a:t>
            </a:r>
            <a:r>
              <a:rPr sz="1125" spc="-19" dirty="0">
                <a:latin typeface="Arial"/>
                <a:cs typeface="Arial"/>
              </a:rPr>
              <a:t> </a:t>
            </a:r>
            <a:r>
              <a:rPr sz="1125" spc="-4" dirty="0">
                <a:latin typeface="Arial"/>
                <a:cs typeface="Arial"/>
              </a:rPr>
              <a:t>in</a:t>
            </a:r>
            <a:r>
              <a:rPr sz="1125" spc="-19" dirty="0">
                <a:latin typeface="Arial"/>
                <a:cs typeface="Arial"/>
              </a:rPr>
              <a:t> </a:t>
            </a:r>
            <a:r>
              <a:rPr sz="1125" spc="-4" dirty="0">
                <a:latin typeface="Arial"/>
                <a:cs typeface="Arial"/>
              </a:rPr>
              <a:t>Billion</a:t>
            </a:r>
            <a:endParaRPr sz="112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9805" y="2209286"/>
            <a:ext cx="671036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latin typeface="Arial"/>
                <a:cs typeface="Arial"/>
              </a:rPr>
              <a:t>19.0</a:t>
            </a:r>
            <a:r>
              <a:rPr sz="1050" spc="-71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Billion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2548" y="2990183"/>
            <a:ext cx="67056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latin typeface="Arial"/>
                <a:cs typeface="Arial"/>
              </a:rPr>
              <a:t>14.0</a:t>
            </a:r>
            <a:r>
              <a:rPr sz="1050" spc="-71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Billion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3823811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The</a:t>
            </a:r>
            <a:r>
              <a:rPr sz="1950" spc="-19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”organic</a:t>
            </a:r>
            <a:r>
              <a:rPr sz="1950" spc="-15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stairs”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in</a:t>
            </a:r>
            <a:r>
              <a:rPr sz="1950" spc="-4" dirty="0">
                <a:solidFill>
                  <a:srgbClr val="076370"/>
                </a:solidFill>
              </a:rPr>
              <a:t> Denmark</a:t>
            </a:r>
            <a:endParaRPr sz="1950"/>
          </a:p>
        </p:txBody>
      </p:sp>
      <p:grpSp>
        <p:nvGrpSpPr>
          <p:cNvPr id="4" name="object 4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380" y="2494819"/>
            <a:ext cx="4540682" cy="23120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04283" y="4327970"/>
            <a:ext cx="409575" cy="627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194" marR="3810" indent="-16669">
              <a:lnSpc>
                <a:spcPct val="159000"/>
              </a:lnSpc>
              <a:spcBef>
                <a:spcPts val="75"/>
              </a:spcBef>
            </a:pP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E</a:t>
            </a:r>
            <a:r>
              <a:rPr sz="1350" spc="-11" dirty="0">
                <a:solidFill>
                  <a:srgbClr val="408A93"/>
                </a:solidFill>
                <a:latin typeface="Arial"/>
                <a:cs typeface="Arial"/>
              </a:rPr>
              <a:t>g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gs  Milk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1514" y="4587812"/>
            <a:ext cx="86534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75" dirty="0">
                <a:solidFill>
                  <a:srgbClr val="408A93"/>
                </a:solidFill>
                <a:latin typeface="Arial"/>
                <a:cs typeface="Arial"/>
              </a:rPr>
              <a:t>V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e</a:t>
            </a:r>
            <a:r>
              <a:rPr sz="1350" spc="-11" dirty="0">
                <a:solidFill>
                  <a:srgbClr val="408A93"/>
                </a:solidFill>
                <a:latin typeface="Arial"/>
                <a:cs typeface="Arial"/>
              </a:rPr>
              <a:t>g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et</a:t>
            </a:r>
            <a:r>
              <a:rPr sz="1350" spc="-11" dirty="0">
                <a:solidFill>
                  <a:srgbClr val="408A93"/>
                </a:solidFill>
                <a:latin typeface="Arial"/>
                <a:cs typeface="Arial"/>
              </a:rPr>
              <a:t>a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b</a:t>
            </a:r>
            <a:r>
              <a:rPr sz="1350" spc="-11" dirty="0">
                <a:solidFill>
                  <a:srgbClr val="408A93"/>
                </a:solidFill>
                <a:latin typeface="Arial"/>
                <a:cs typeface="Arial"/>
              </a:rPr>
              <a:t>l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1294" y="4222813"/>
            <a:ext cx="36195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408A93"/>
                </a:solidFill>
                <a:latin typeface="Arial"/>
                <a:cs typeface="Arial"/>
              </a:rPr>
              <a:t>Fruit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6721" y="3278695"/>
            <a:ext cx="1607820" cy="1209627"/>
          </a:xfrm>
          <a:prstGeom prst="rect">
            <a:avLst/>
          </a:prstGeom>
        </p:spPr>
        <p:txBody>
          <a:bodyPr vert="horz" wrap="square" lIns="0" tIns="120968" rIns="0" bIns="0" rtlCol="0">
            <a:spAutoFit/>
          </a:bodyPr>
          <a:lstStyle/>
          <a:p>
            <a:pPr marL="912019">
              <a:spcBef>
                <a:spcPts val="953"/>
              </a:spcBef>
            </a:pP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Bread</a:t>
            </a:r>
            <a:endParaRPr sz="1350">
              <a:latin typeface="Arial"/>
              <a:cs typeface="Arial"/>
            </a:endParaRPr>
          </a:p>
          <a:p>
            <a:pPr marL="1135856">
              <a:spcBef>
                <a:spcPts val="878"/>
              </a:spcBef>
            </a:pP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Beef</a:t>
            </a:r>
            <a:endParaRPr sz="1350">
              <a:latin typeface="Arial"/>
              <a:cs typeface="Arial"/>
            </a:endParaRPr>
          </a:p>
          <a:p>
            <a:pPr marL="559594">
              <a:spcBef>
                <a:spcPts val="401"/>
              </a:spcBef>
            </a:pP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Flour</a:t>
            </a:r>
            <a:r>
              <a:rPr sz="1350" spc="-26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8A93"/>
                </a:solidFill>
                <a:latin typeface="Arial"/>
                <a:cs typeface="Arial"/>
              </a:rPr>
              <a:t>&amp;</a:t>
            </a:r>
            <a:r>
              <a:rPr sz="1350" spc="-23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Pasta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739"/>
              </a:spcBef>
            </a:pP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Oatmeal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1316" y="3505676"/>
            <a:ext cx="37147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P</a:t>
            </a:r>
            <a:r>
              <a:rPr sz="1350" spc="-11" dirty="0">
                <a:solidFill>
                  <a:srgbClr val="408A93"/>
                </a:solidFill>
                <a:latin typeface="Arial"/>
                <a:cs typeface="Arial"/>
              </a:rPr>
              <a:t>o</a:t>
            </a:r>
            <a:r>
              <a:rPr sz="1350" dirty="0">
                <a:solidFill>
                  <a:srgbClr val="408A93"/>
                </a:solidFill>
                <a:latin typeface="Arial"/>
                <a:cs typeface="Arial"/>
              </a:rPr>
              <a:t>rk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2049" y="3165920"/>
            <a:ext cx="112918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solidFill>
                  <a:srgbClr val="408A93"/>
                </a:solidFill>
                <a:latin typeface="Arial"/>
                <a:cs typeface="Arial"/>
              </a:rPr>
              <a:t>Coffee</a:t>
            </a:r>
            <a:r>
              <a:rPr sz="1350" spc="-23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8A93"/>
                </a:solidFill>
                <a:latin typeface="Arial"/>
                <a:cs typeface="Arial"/>
              </a:rPr>
              <a:t>&amp;</a:t>
            </a:r>
            <a:r>
              <a:rPr sz="1350" spc="-30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Juice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50494" y="3064669"/>
            <a:ext cx="78867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C</a:t>
            </a:r>
            <a:r>
              <a:rPr sz="1350" spc="-11" dirty="0">
                <a:solidFill>
                  <a:srgbClr val="408A93"/>
                </a:solidFill>
                <a:latin typeface="Arial"/>
                <a:cs typeface="Arial"/>
              </a:rPr>
              <a:t>h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oc</a:t>
            </a:r>
            <a:r>
              <a:rPr sz="1350" spc="-11" dirty="0">
                <a:solidFill>
                  <a:srgbClr val="408A93"/>
                </a:solidFill>
                <a:latin typeface="Arial"/>
                <a:cs typeface="Arial"/>
              </a:rPr>
              <a:t>o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l</a:t>
            </a:r>
            <a:r>
              <a:rPr sz="1350" spc="-11" dirty="0">
                <a:solidFill>
                  <a:srgbClr val="408A93"/>
                </a:solidFill>
                <a:latin typeface="Arial"/>
                <a:cs typeface="Arial"/>
              </a:rPr>
              <a:t>a</a:t>
            </a:r>
            <a:r>
              <a:rPr sz="1350" dirty="0">
                <a:solidFill>
                  <a:srgbClr val="408A93"/>
                </a:solidFill>
                <a:latin typeface="Arial"/>
                <a:cs typeface="Arial"/>
              </a:rPr>
              <a:t>te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1168" y="2775013"/>
            <a:ext cx="4100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Wine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21261" y="2903029"/>
            <a:ext cx="9901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Beer</a:t>
            </a:r>
            <a:r>
              <a:rPr sz="1350" spc="-30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8A93"/>
                </a:solidFill>
                <a:latin typeface="Arial"/>
                <a:cs typeface="Arial"/>
              </a:rPr>
              <a:t>&amp;</a:t>
            </a:r>
            <a:r>
              <a:rPr sz="1350" spc="-26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Soda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8668" y="2517171"/>
            <a:ext cx="139017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Ice-cream</a:t>
            </a:r>
            <a:r>
              <a:rPr sz="1350" spc="-23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8A93"/>
                </a:solidFill>
                <a:latin typeface="Arial"/>
                <a:cs typeface="Arial"/>
              </a:rPr>
              <a:t>&amp;</a:t>
            </a:r>
            <a:r>
              <a:rPr sz="1350" spc="-15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408A93"/>
                </a:solidFill>
                <a:latin typeface="Arial"/>
                <a:cs typeface="Arial"/>
              </a:rPr>
              <a:t>Cake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2828925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What</a:t>
            </a:r>
            <a:r>
              <a:rPr sz="1950" spc="-26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do</a:t>
            </a:r>
            <a:r>
              <a:rPr sz="1950" spc="-19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the</a:t>
            </a:r>
            <a:r>
              <a:rPr sz="1950" spc="-15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Danes</a:t>
            </a:r>
            <a:r>
              <a:rPr sz="1950" spc="-23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eat?</a:t>
            </a:r>
            <a:endParaRPr sz="1950"/>
          </a:p>
        </p:txBody>
      </p:sp>
      <p:grpSp>
        <p:nvGrpSpPr>
          <p:cNvPr id="4" name="object 4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68392" y="2433066"/>
          <a:ext cx="6819900" cy="2697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7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8A9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Share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8A9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8A9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Share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8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Oatmeal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52.3%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Orange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27.7%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2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Carrots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42.3%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Tomatoes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14.0%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9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Eggs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32.6%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Beef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8.6%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2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Milk,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liquid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31.6%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Coffee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2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Bananas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30.6%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Chicken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4.1%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Wheat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flour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30.1%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Pork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3.5%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97510" y="2019110"/>
            <a:ext cx="2951797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Market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shares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for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organic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food in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2017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0692" y="5488077"/>
            <a:ext cx="146208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Source: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4" dirty="0">
                <a:latin typeface="Arial"/>
                <a:cs typeface="Arial"/>
              </a:rPr>
              <a:t>GfK</a:t>
            </a:r>
            <a:r>
              <a:rPr sz="900" spc="-8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ConsumerScan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518" y="3514725"/>
            <a:ext cx="3913632" cy="9212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36917" y="857250"/>
            <a:ext cx="1805940" cy="5143500"/>
            <a:chOff x="9782556" y="0"/>
            <a:chExt cx="2407920" cy="6858000"/>
          </a:xfrm>
        </p:grpSpPr>
        <p:sp>
          <p:nvSpPr>
            <p:cNvPr id="4" name="object 4"/>
            <p:cNvSpPr/>
            <p:nvPr/>
          </p:nvSpPr>
          <p:spPr>
            <a:xfrm>
              <a:off x="9782556" y="0"/>
              <a:ext cx="2407920" cy="6858000"/>
            </a:xfrm>
            <a:custGeom>
              <a:avLst/>
              <a:gdLst/>
              <a:ahLst/>
              <a:cxnLst/>
              <a:rect l="l" t="t" r="r" b="b"/>
              <a:pathLst>
                <a:path w="2407920" h="6858000">
                  <a:moveTo>
                    <a:pt x="2407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07920" y="6858000"/>
                  </a:lnTo>
                  <a:lnTo>
                    <a:pt x="2407920" y="0"/>
                  </a:lnTo>
                  <a:close/>
                </a:path>
              </a:pathLst>
            </a:custGeom>
            <a:solidFill>
              <a:srgbClr val="07637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4842986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The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Cuisine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Labels (‘eating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out’)</a:t>
            </a:r>
            <a:endParaRPr sz="1950"/>
          </a:p>
        </p:txBody>
      </p:sp>
      <p:sp>
        <p:nvSpPr>
          <p:cNvPr id="7" name="object 7"/>
          <p:cNvSpPr txBox="1"/>
          <p:nvPr/>
        </p:nvSpPr>
        <p:spPr>
          <a:xfrm>
            <a:off x="397840" y="1993011"/>
            <a:ext cx="6143625" cy="797879"/>
          </a:xfrm>
          <a:prstGeom prst="rect">
            <a:avLst/>
          </a:prstGeom>
        </p:spPr>
        <p:txBody>
          <a:bodyPr vert="horz" wrap="square" lIns="0" tIns="26194" rIns="0" bIns="0" rtlCol="0">
            <a:spAutoFit/>
          </a:bodyPr>
          <a:lstStyle/>
          <a:p>
            <a:pPr marL="9525" marR="3810">
              <a:lnSpc>
                <a:spcPts val="1523"/>
              </a:lnSpc>
              <a:spcBef>
                <a:spcPts val="206"/>
              </a:spcBef>
            </a:pPr>
            <a:r>
              <a:rPr sz="1350" spc="-4" dirty="0">
                <a:latin typeface="Arial"/>
                <a:cs typeface="Arial"/>
              </a:rPr>
              <a:t>Danish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certification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system</a:t>
            </a:r>
            <a:r>
              <a:rPr sz="1350" spc="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for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large-scale</a:t>
            </a:r>
            <a:r>
              <a:rPr sz="1350" spc="26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kitchens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(restaurants,</a:t>
            </a:r>
            <a:r>
              <a:rPr sz="1350" spc="2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school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kitchens, </a:t>
            </a:r>
            <a:r>
              <a:rPr sz="1350" spc="-36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catering</a:t>
            </a:r>
            <a:r>
              <a:rPr sz="1350" dirty="0">
                <a:latin typeface="Arial"/>
                <a:cs typeface="Arial"/>
              </a:rPr>
              <a:t> etc.)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163">
              <a:latin typeface="Arial"/>
              <a:cs typeface="Arial"/>
            </a:endParaRPr>
          </a:p>
          <a:p>
            <a:pPr marL="9525"/>
            <a:r>
              <a:rPr sz="1350" spc="-4" dirty="0">
                <a:latin typeface="Arial"/>
                <a:cs typeface="Arial"/>
              </a:rPr>
              <a:t>Share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of organic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raw material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used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the kitchen,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measured</a:t>
            </a:r>
            <a:r>
              <a:rPr sz="1350" spc="19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by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cost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or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8" dirty="0">
                <a:latin typeface="Arial"/>
                <a:cs typeface="Arial"/>
              </a:rPr>
              <a:t>weight: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3658" y="3147631"/>
            <a:ext cx="3814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Gold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5450" y="3147631"/>
            <a:ext cx="44719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Si</a:t>
            </a:r>
            <a:r>
              <a:rPr sz="1350" spc="-11" dirty="0">
                <a:latin typeface="Arial"/>
                <a:cs typeface="Arial"/>
              </a:rPr>
              <a:t>l</a:t>
            </a:r>
            <a:r>
              <a:rPr sz="1350" spc="-4" dirty="0">
                <a:latin typeface="Arial"/>
                <a:cs typeface="Arial"/>
              </a:rPr>
              <a:t>ver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7050" y="3147631"/>
            <a:ext cx="56149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Bro</a:t>
            </a:r>
            <a:r>
              <a:rPr sz="1350" spc="-11" dirty="0">
                <a:latin typeface="Arial"/>
                <a:cs typeface="Arial"/>
              </a:rPr>
              <a:t>n</a:t>
            </a:r>
            <a:r>
              <a:rPr sz="1350" spc="-4" dirty="0">
                <a:latin typeface="Arial"/>
                <a:cs typeface="Arial"/>
              </a:rPr>
              <a:t>ze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764" y="5117058"/>
            <a:ext cx="536352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latin typeface="Arial"/>
                <a:cs typeface="Arial"/>
              </a:rPr>
              <a:t>As</a:t>
            </a:r>
            <a:r>
              <a:rPr sz="1050" spc="-4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</a:t>
            </a:r>
            <a:r>
              <a:rPr sz="1050" spc="-8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November</a:t>
            </a:r>
            <a:r>
              <a:rPr sz="1050" spc="-8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2018,</a:t>
            </a:r>
            <a:r>
              <a:rPr sz="1050" spc="-19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total</a:t>
            </a:r>
            <a:r>
              <a:rPr sz="1050" spc="-11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11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2,600</a:t>
            </a:r>
            <a:r>
              <a:rPr sz="1050" spc="-23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large-scale</a:t>
            </a:r>
            <a:r>
              <a:rPr sz="1050" spc="-34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kitchens</a:t>
            </a:r>
            <a:r>
              <a:rPr sz="1050" spc="-26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have</a:t>
            </a:r>
            <a:r>
              <a:rPr sz="1050" spc="-8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Organic</a:t>
            </a:r>
            <a:r>
              <a:rPr sz="1050" spc="-23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Cuisine</a:t>
            </a:r>
            <a:r>
              <a:rPr sz="1050" spc="-11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Label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5001" y="4656011"/>
            <a:ext cx="286703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latin typeface="Arial"/>
                <a:cs typeface="Arial"/>
              </a:rPr>
              <a:t>16%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4607" y="4668107"/>
            <a:ext cx="286703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latin typeface="Arial"/>
                <a:cs typeface="Arial"/>
              </a:rPr>
              <a:t>37%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45337" y="4684300"/>
            <a:ext cx="286703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latin typeface="Arial"/>
                <a:cs typeface="Arial"/>
              </a:rPr>
              <a:t>47%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733" y="1239108"/>
            <a:ext cx="4454366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Main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reasons</a:t>
            </a:r>
            <a:r>
              <a:rPr sz="1950" spc="-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for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spc="-4" dirty="0">
                <a:solidFill>
                  <a:srgbClr val="076370"/>
                </a:solidFill>
              </a:rPr>
              <a:t>buying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23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food</a:t>
            </a:r>
            <a:endParaRPr sz="1950"/>
          </a:p>
        </p:txBody>
      </p:sp>
      <p:grpSp>
        <p:nvGrpSpPr>
          <p:cNvPr id="3" name="object 3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051810" y="2035684"/>
            <a:ext cx="4196239" cy="2951321"/>
            <a:chOff x="4069079" y="1571244"/>
            <a:chExt cx="5594985" cy="3935095"/>
          </a:xfrm>
        </p:grpSpPr>
        <p:sp>
          <p:nvSpPr>
            <p:cNvPr id="7" name="object 7"/>
            <p:cNvSpPr/>
            <p:nvPr/>
          </p:nvSpPr>
          <p:spPr>
            <a:xfrm>
              <a:off x="5506211" y="1616964"/>
              <a:ext cx="2769235" cy="3884929"/>
            </a:xfrm>
            <a:custGeom>
              <a:avLst/>
              <a:gdLst/>
              <a:ahLst/>
              <a:cxnLst/>
              <a:rect l="l" t="t" r="r" b="b"/>
              <a:pathLst>
                <a:path w="2769234" h="3884929">
                  <a:moveTo>
                    <a:pt x="0" y="3718560"/>
                  </a:moveTo>
                  <a:lnTo>
                    <a:pt x="0" y="3884676"/>
                  </a:lnTo>
                </a:path>
                <a:path w="2769234" h="3884929">
                  <a:moveTo>
                    <a:pt x="0" y="3163824"/>
                  </a:moveTo>
                  <a:lnTo>
                    <a:pt x="0" y="3496055"/>
                  </a:lnTo>
                </a:path>
                <a:path w="2769234" h="3884929">
                  <a:moveTo>
                    <a:pt x="0" y="2607564"/>
                  </a:moveTo>
                  <a:lnTo>
                    <a:pt x="0" y="2941320"/>
                  </a:lnTo>
                </a:path>
                <a:path w="2769234" h="3884929">
                  <a:moveTo>
                    <a:pt x="0" y="2052828"/>
                  </a:moveTo>
                  <a:lnTo>
                    <a:pt x="0" y="2386584"/>
                  </a:lnTo>
                </a:path>
                <a:path w="2769234" h="3884929">
                  <a:moveTo>
                    <a:pt x="0" y="1498091"/>
                  </a:moveTo>
                  <a:lnTo>
                    <a:pt x="0" y="1831848"/>
                  </a:lnTo>
                </a:path>
                <a:path w="2769234" h="3884929">
                  <a:moveTo>
                    <a:pt x="0" y="943356"/>
                  </a:moveTo>
                  <a:lnTo>
                    <a:pt x="0" y="1277112"/>
                  </a:lnTo>
                </a:path>
                <a:path w="2769234" h="3884929">
                  <a:moveTo>
                    <a:pt x="0" y="388620"/>
                  </a:moveTo>
                  <a:lnTo>
                    <a:pt x="0" y="722376"/>
                  </a:lnTo>
                </a:path>
                <a:path w="2769234" h="3884929">
                  <a:moveTo>
                    <a:pt x="0" y="0"/>
                  </a:moveTo>
                  <a:lnTo>
                    <a:pt x="0" y="166115"/>
                  </a:lnTo>
                </a:path>
                <a:path w="2769234" h="3884929">
                  <a:moveTo>
                    <a:pt x="1385315" y="388620"/>
                  </a:moveTo>
                  <a:lnTo>
                    <a:pt x="1385315" y="722376"/>
                  </a:lnTo>
                </a:path>
                <a:path w="2769234" h="3884929">
                  <a:moveTo>
                    <a:pt x="1385315" y="0"/>
                  </a:moveTo>
                  <a:lnTo>
                    <a:pt x="1385315" y="166115"/>
                  </a:lnTo>
                </a:path>
                <a:path w="2769234" h="3884929">
                  <a:moveTo>
                    <a:pt x="2769108" y="388620"/>
                  </a:moveTo>
                  <a:lnTo>
                    <a:pt x="2769108" y="3884676"/>
                  </a:lnTo>
                </a:path>
                <a:path w="2769234" h="3884929">
                  <a:moveTo>
                    <a:pt x="2769108" y="0"/>
                  </a:moveTo>
                  <a:lnTo>
                    <a:pt x="2769108" y="166115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4122419" y="1783080"/>
              <a:ext cx="5445760" cy="222885"/>
            </a:xfrm>
            <a:custGeom>
              <a:avLst/>
              <a:gdLst/>
              <a:ahLst/>
              <a:cxnLst/>
              <a:rect l="l" t="t" r="r" b="b"/>
              <a:pathLst>
                <a:path w="5445759" h="222885">
                  <a:moveTo>
                    <a:pt x="5445252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5445252" y="222504"/>
                  </a:lnTo>
                  <a:lnTo>
                    <a:pt x="5445252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6891527" y="2560319"/>
              <a:ext cx="0" cy="334010"/>
            </a:xfrm>
            <a:custGeom>
              <a:avLst/>
              <a:gdLst/>
              <a:ahLst/>
              <a:cxnLst/>
              <a:rect l="l" t="t" r="r" b="b"/>
              <a:pathLst>
                <a:path h="334010">
                  <a:moveTo>
                    <a:pt x="0" y="0"/>
                  </a:moveTo>
                  <a:lnTo>
                    <a:pt x="0" y="333755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2419" y="2339340"/>
              <a:ext cx="3322320" cy="220979"/>
            </a:xfrm>
            <a:custGeom>
              <a:avLst/>
              <a:gdLst/>
              <a:ahLst/>
              <a:cxnLst/>
              <a:rect l="l" t="t" r="r" b="b"/>
              <a:pathLst>
                <a:path w="3322320" h="220980">
                  <a:moveTo>
                    <a:pt x="3322320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3322320" y="220980"/>
                  </a:lnTo>
                  <a:lnTo>
                    <a:pt x="3322320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1527" y="3115055"/>
              <a:ext cx="0" cy="2386965"/>
            </a:xfrm>
            <a:custGeom>
              <a:avLst/>
              <a:gdLst/>
              <a:ahLst/>
              <a:cxnLst/>
              <a:rect l="l" t="t" r="r" b="b"/>
              <a:pathLst>
                <a:path h="2386965">
                  <a:moveTo>
                    <a:pt x="0" y="0"/>
                  </a:moveTo>
                  <a:lnTo>
                    <a:pt x="0" y="2386584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2420" y="2894075"/>
              <a:ext cx="2860675" cy="2441575"/>
            </a:xfrm>
            <a:custGeom>
              <a:avLst/>
              <a:gdLst/>
              <a:ahLst/>
              <a:cxnLst/>
              <a:rect l="l" t="t" r="r" b="b"/>
              <a:pathLst>
                <a:path w="2860675" h="2441575">
                  <a:moveTo>
                    <a:pt x="2029968" y="2218944"/>
                  </a:moveTo>
                  <a:lnTo>
                    <a:pt x="0" y="2218944"/>
                  </a:lnTo>
                  <a:lnTo>
                    <a:pt x="0" y="2441448"/>
                  </a:lnTo>
                  <a:lnTo>
                    <a:pt x="2029968" y="2441448"/>
                  </a:lnTo>
                  <a:lnTo>
                    <a:pt x="2029968" y="2218944"/>
                  </a:lnTo>
                  <a:close/>
                </a:path>
                <a:path w="2860675" h="2441575">
                  <a:moveTo>
                    <a:pt x="2122932" y="1664208"/>
                  </a:moveTo>
                  <a:lnTo>
                    <a:pt x="0" y="1664208"/>
                  </a:lnTo>
                  <a:lnTo>
                    <a:pt x="0" y="1886712"/>
                  </a:lnTo>
                  <a:lnTo>
                    <a:pt x="2122932" y="1886712"/>
                  </a:lnTo>
                  <a:lnTo>
                    <a:pt x="2122932" y="1664208"/>
                  </a:lnTo>
                  <a:close/>
                </a:path>
                <a:path w="2860675" h="2441575">
                  <a:moveTo>
                    <a:pt x="2214372" y="1109472"/>
                  </a:moveTo>
                  <a:lnTo>
                    <a:pt x="0" y="1109472"/>
                  </a:lnTo>
                  <a:lnTo>
                    <a:pt x="0" y="1330452"/>
                  </a:lnTo>
                  <a:lnTo>
                    <a:pt x="2214372" y="1330452"/>
                  </a:lnTo>
                  <a:lnTo>
                    <a:pt x="2214372" y="1109472"/>
                  </a:lnTo>
                  <a:close/>
                </a:path>
                <a:path w="2860675" h="2441575">
                  <a:moveTo>
                    <a:pt x="2398776" y="554736"/>
                  </a:moveTo>
                  <a:lnTo>
                    <a:pt x="0" y="554736"/>
                  </a:lnTo>
                  <a:lnTo>
                    <a:pt x="0" y="775716"/>
                  </a:lnTo>
                  <a:lnTo>
                    <a:pt x="2398776" y="775716"/>
                  </a:lnTo>
                  <a:lnTo>
                    <a:pt x="2398776" y="554736"/>
                  </a:lnTo>
                  <a:close/>
                </a:path>
                <a:path w="2860675" h="2441575">
                  <a:moveTo>
                    <a:pt x="286054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2860548" y="220980"/>
                  </a:lnTo>
                  <a:lnTo>
                    <a:pt x="286054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9079" y="1571244"/>
              <a:ext cx="5590540" cy="3930650"/>
            </a:xfrm>
            <a:custGeom>
              <a:avLst/>
              <a:gdLst/>
              <a:ahLst/>
              <a:cxnLst/>
              <a:rect l="l" t="t" r="r" b="b"/>
              <a:pathLst>
                <a:path w="5590540" h="3930650">
                  <a:moveTo>
                    <a:pt x="5590032" y="45719"/>
                  </a:moveTo>
                  <a:lnTo>
                    <a:pt x="5590032" y="3930395"/>
                  </a:lnTo>
                </a:path>
                <a:path w="5590540" h="3930650">
                  <a:moveTo>
                    <a:pt x="53340" y="45719"/>
                  </a:moveTo>
                  <a:lnTo>
                    <a:pt x="5590032" y="45719"/>
                  </a:lnTo>
                </a:path>
                <a:path w="5590540" h="3930650">
                  <a:moveTo>
                    <a:pt x="53340" y="0"/>
                  </a:moveTo>
                  <a:lnTo>
                    <a:pt x="53340" y="45719"/>
                  </a:lnTo>
                </a:path>
                <a:path w="5590540" h="3930650">
                  <a:moveTo>
                    <a:pt x="1437132" y="0"/>
                  </a:moveTo>
                  <a:lnTo>
                    <a:pt x="1437132" y="45719"/>
                  </a:lnTo>
                </a:path>
                <a:path w="5590540" h="3930650">
                  <a:moveTo>
                    <a:pt x="2822448" y="0"/>
                  </a:moveTo>
                  <a:lnTo>
                    <a:pt x="2822448" y="45719"/>
                  </a:lnTo>
                </a:path>
                <a:path w="5590540" h="3930650">
                  <a:moveTo>
                    <a:pt x="4206240" y="0"/>
                  </a:moveTo>
                  <a:lnTo>
                    <a:pt x="4206240" y="45719"/>
                  </a:lnTo>
                </a:path>
                <a:path w="5590540" h="3930650">
                  <a:moveTo>
                    <a:pt x="5590032" y="0"/>
                  </a:moveTo>
                  <a:lnTo>
                    <a:pt x="5590032" y="45719"/>
                  </a:lnTo>
                </a:path>
                <a:path w="5590540" h="3930650">
                  <a:moveTo>
                    <a:pt x="53340" y="45719"/>
                  </a:moveTo>
                  <a:lnTo>
                    <a:pt x="53340" y="3930395"/>
                  </a:lnTo>
                </a:path>
                <a:path w="5590540" h="3930650">
                  <a:moveTo>
                    <a:pt x="0" y="45719"/>
                  </a:moveTo>
                  <a:lnTo>
                    <a:pt x="53340" y="45719"/>
                  </a:lnTo>
                </a:path>
                <a:path w="5590540" h="3930650">
                  <a:moveTo>
                    <a:pt x="0" y="600455"/>
                  </a:moveTo>
                  <a:lnTo>
                    <a:pt x="53340" y="600455"/>
                  </a:lnTo>
                </a:path>
                <a:path w="5590540" h="3930650">
                  <a:moveTo>
                    <a:pt x="0" y="1155191"/>
                  </a:moveTo>
                  <a:lnTo>
                    <a:pt x="53340" y="1155191"/>
                  </a:lnTo>
                </a:path>
                <a:path w="5590540" h="3930650">
                  <a:moveTo>
                    <a:pt x="0" y="1709927"/>
                  </a:moveTo>
                  <a:lnTo>
                    <a:pt x="53340" y="1709927"/>
                  </a:lnTo>
                </a:path>
                <a:path w="5590540" h="3930650">
                  <a:moveTo>
                    <a:pt x="0" y="2266187"/>
                  </a:moveTo>
                  <a:lnTo>
                    <a:pt x="53340" y="2266187"/>
                  </a:lnTo>
                </a:path>
                <a:path w="5590540" h="3930650">
                  <a:moveTo>
                    <a:pt x="0" y="2820923"/>
                  </a:moveTo>
                  <a:lnTo>
                    <a:pt x="53340" y="2820923"/>
                  </a:lnTo>
                </a:path>
                <a:path w="5590540" h="3930650">
                  <a:moveTo>
                    <a:pt x="0" y="3375659"/>
                  </a:moveTo>
                  <a:lnTo>
                    <a:pt x="53340" y="3375659"/>
                  </a:lnTo>
                </a:path>
                <a:path w="5590540" h="3930650">
                  <a:moveTo>
                    <a:pt x="0" y="3930395"/>
                  </a:moveTo>
                  <a:lnTo>
                    <a:pt x="53340" y="3930395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00185" y="5033620"/>
            <a:ext cx="18526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6501" y="5033620"/>
            <a:ext cx="24765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1</a:t>
            </a:r>
            <a:r>
              <a:rPr sz="900" spc="-11" dirty="0">
                <a:latin typeface="Arial"/>
                <a:cs typeface="Arial"/>
              </a:rPr>
              <a:t>5</a:t>
            </a:r>
            <a:r>
              <a:rPr sz="900" spc="-4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4821" y="5033620"/>
            <a:ext cx="24765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3</a:t>
            </a:r>
            <a:r>
              <a:rPr sz="900" spc="-11" dirty="0">
                <a:latin typeface="Arial"/>
                <a:cs typeface="Arial"/>
              </a:rPr>
              <a:t>0</a:t>
            </a:r>
            <a:r>
              <a:rPr sz="900" spc="-4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83141" y="5033620"/>
            <a:ext cx="24765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4</a:t>
            </a:r>
            <a:r>
              <a:rPr sz="900" spc="-11" dirty="0">
                <a:latin typeface="Arial"/>
                <a:cs typeface="Arial"/>
              </a:rPr>
              <a:t>5</a:t>
            </a:r>
            <a:r>
              <a:rPr sz="900" spc="-4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21461" y="5033620"/>
            <a:ext cx="24765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6</a:t>
            </a:r>
            <a:r>
              <a:rPr sz="900" spc="-11" dirty="0">
                <a:latin typeface="Arial"/>
                <a:cs typeface="Arial"/>
              </a:rPr>
              <a:t>0</a:t>
            </a:r>
            <a:r>
              <a:rPr sz="900" spc="-4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4680" y="2178177"/>
            <a:ext cx="2273141" cy="2709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3810" algn="r">
              <a:spcBef>
                <a:spcPts val="79"/>
              </a:spcBef>
            </a:pPr>
            <a:r>
              <a:rPr sz="1050" spc="-4" dirty="0">
                <a:latin typeface="Arial"/>
                <a:cs typeface="Arial"/>
              </a:rPr>
              <a:t>Fewer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residues</a:t>
            </a:r>
            <a:r>
              <a:rPr sz="1050" spc="-8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from</a:t>
            </a:r>
            <a:r>
              <a:rPr sz="1050" spc="-8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spraying</a:t>
            </a:r>
            <a:endParaRPr sz="1050">
              <a:latin typeface="Arial"/>
              <a:cs typeface="Arial"/>
            </a:endParaRPr>
          </a:p>
          <a:p>
            <a:pPr marL="9525" marR="4286" indent="800100" algn="r">
              <a:lnSpc>
                <a:spcPts val="3278"/>
              </a:lnSpc>
              <a:spcBef>
                <a:spcPts val="443"/>
              </a:spcBef>
            </a:pPr>
            <a:r>
              <a:rPr sz="1050" spc="-4" dirty="0">
                <a:latin typeface="Arial"/>
                <a:cs typeface="Arial"/>
              </a:rPr>
              <a:t>Improved animal welfare </a:t>
            </a:r>
            <a:r>
              <a:rPr sz="1050" spc="-281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Better environment</a:t>
            </a:r>
            <a:r>
              <a:rPr sz="1050" spc="-11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-11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drinking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water</a:t>
            </a:r>
            <a:endParaRPr sz="1050">
              <a:latin typeface="Arial"/>
              <a:cs typeface="Arial"/>
            </a:endParaRPr>
          </a:p>
          <a:p>
            <a:pPr marL="1091565" marR="3810" indent="785336" algn="r">
              <a:lnSpc>
                <a:spcPts val="3278"/>
              </a:lnSpc>
              <a:spcBef>
                <a:spcPts val="4"/>
              </a:spcBef>
            </a:pPr>
            <a:r>
              <a:rPr sz="1050" spc="-8" dirty="0">
                <a:latin typeface="Arial"/>
                <a:cs typeface="Arial"/>
              </a:rPr>
              <a:t>H</a:t>
            </a:r>
            <a:r>
              <a:rPr sz="1050" dirty="0">
                <a:latin typeface="Arial"/>
                <a:cs typeface="Arial"/>
              </a:rPr>
              <a:t>eal</a:t>
            </a:r>
            <a:r>
              <a:rPr sz="1050" spc="-8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h  </a:t>
            </a:r>
            <a:r>
              <a:rPr sz="1050" spc="-4" dirty="0">
                <a:latin typeface="Arial"/>
                <a:cs typeface="Arial"/>
              </a:rPr>
              <a:t>Less</a:t>
            </a:r>
            <a:r>
              <a:rPr sz="1050" spc="-19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climate</a:t>
            </a:r>
            <a:r>
              <a:rPr sz="1050" spc="-11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impact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1350">
              <a:latin typeface="Arial"/>
              <a:cs typeface="Arial"/>
            </a:endParaRPr>
          </a:p>
          <a:p>
            <a:pPr marR="3810" algn="r">
              <a:spcBef>
                <a:spcPts val="4"/>
              </a:spcBef>
            </a:pPr>
            <a:r>
              <a:rPr sz="1050" spc="-4" dirty="0">
                <a:latin typeface="Arial"/>
                <a:cs typeface="Arial"/>
              </a:rPr>
              <a:t>Quality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25">
              <a:latin typeface="Arial"/>
              <a:cs typeface="Arial"/>
            </a:endParaRPr>
          </a:p>
          <a:p>
            <a:pPr marR="3810" algn="r">
              <a:spcBef>
                <a:spcPts val="724"/>
              </a:spcBef>
            </a:pPr>
            <a:r>
              <a:rPr sz="1050" spc="-4" dirty="0">
                <a:latin typeface="Arial"/>
                <a:cs typeface="Arial"/>
              </a:rPr>
              <a:t>Fewer</a:t>
            </a:r>
            <a:r>
              <a:rPr sz="1050" spc="-34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additives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1951" y="5673928"/>
            <a:ext cx="1871186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latin typeface="Arial"/>
                <a:cs typeface="Arial"/>
              </a:rPr>
              <a:t>Source: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Interviews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and </a:t>
            </a:r>
            <a:r>
              <a:rPr sz="750" spc="-8" dirty="0">
                <a:latin typeface="Arial"/>
                <a:cs typeface="Arial"/>
              </a:rPr>
              <a:t>analyses,</a:t>
            </a:r>
            <a:r>
              <a:rPr sz="750" spc="210" dirty="0">
                <a:latin typeface="Arial"/>
                <a:cs typeface="Arial"/>
              </a:rPr>
              <a:t> </a:t>
            </a:r>
            <a:r>
              <a:rPr sz="750" spc="-8" dirty="0">
                <a:latin typeface="Arial"/>
                <a:cs typeface="Arial"/>
              </a:rPr>
              <a:t>L&amp;F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8" dirty="0">
                <a:latin typeface="Arial"/>
                <a:cs typeface="Arial"/>
              </a:rPr>
              <a:t>2018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62216" y="1993011"/>
            <a:ext cx="5281613" cy="297709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Politics,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communication,</a:t>
            </a:r>
            <a:r>
              <a:rPr sz="1350" spc="26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marketing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and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trade,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advisory</a:t>
            </a:r>
            <a:r>
              <a:rPr sz="1350" spc="3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services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200">
              <a:latin typeface="Arial"/>
              <a:cs typeface="Arial"/>
            </a:endParaRPr>
          </a:p>
          <a:p>
            <a:pPr marL="224314" indent="-215265">
              <a:lnSpc>
                <a:spcPts val="1571"/>
              </a:lnSpc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latin typeface="Arial"/>
                <a:cs typeface="Arial"/>
              </a:rPr>
              <a:t>1500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organic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farmers </a:t>
            </a:r>
            <a:r>
              <a:rPr sz="1350" spc="-4" dirty="0">
                <a:latin typeface="Arial"/>
                <a:cs typeface="Arial"/>
              </a:rPr>
              <a:t>are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members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through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local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farmers’</a:t>
            </a:r>
            <a:endParaRPr sz="1350">
              <a:latin typeface="Arial"/>
              <a:cs typeface="Arial"/>
            </a:endParaRPr>
          </a:p>
          <a:p>
            <a:pPr marL="224314">
              <a:lnSpc>
                <a:spcPts val="1571"/>
              </a:lnSpc>
            </a:pPr>
            <a:r>
              <a:rPr sz="1350" spc="-4" dirty="0">
                <a:latin typeface="Arial"/>
                <a:cs typeface="Arial"/>
              </a:rPr>
              <a:t>associations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200">
              <a:latin typeface="Arial"/>
              <a:cs typeface="Arial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latin typeface="Arial"/>
                <a:cs typeface="Arial"/>
              </a:rPr>
              <a:t>Companies,</a:t>
            </a:r>
            <a:r>
              <a:rPr sz="1350" spc="19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representing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more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than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80%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of </a:t>
            </a:r>
            <a:r>
              <a:rPr sz="1350" spc="-4" dirty="0">
                <a:latin typeface="Arial"/>
                <a:cs typeface="Arial"/>
              </a:rPr>
              <a:t>organic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sales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latin typeface="Arial"/>
                <a:cs typeface="Arial"/>
              </a:rPr>
              <a:t>Organic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food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and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farming department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at</a:t>
            </a:r>
            <a:r>
              <a:rPr sz="1350" spc="-6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Axelborg</a:t>
            </a:r>
            <a:r>
              <a:rPr sz="1350" spc="19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and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Aarhus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6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350" spc="-11" dirty="0">
                <a:latin typeface="Arial"/>
                <a:cs typeface="Arial"/>
              </a:rPr>
              <a:t>Trade</a:t>
            </a:r>
            <a:r>
              <a:rPr sz="1350" spc="-4" dirty="0">
                <a:latin typeface="Arial"/>
                <a:cs typeface="Arial"/>
              </a:rPr>
              <a:t> and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business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activities </a:t>
            </a:r>
            <a:r>
              <a:rPr sz="1350" dirty="0">
                <a:latin typeface="Arial"/>
                <a:cs typeface="Arial"/>
              </a:rPr>
              <a:t>from</a:t>
            </a:r>
            <a:r>
              <a:rPr sz="1350" spc="-6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Axelborg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6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350" dirty="0">
                <a:latin typeface="Arial"/>
                <a:cs typeface="Arial"/>
              </a:rPr>
              <a:t>SEGES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Organics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–</a:t>
            </a:r>
            <a:r>
              <a:rPr sz="1350" spc="-4" dirty="0">
                <a:latin typeface="Arial"/>
                <a:cs typeface="Arial"/>
              </a:rPr>
              <a:t> </a:t>
            </a:r>
            <a:r>
              <a:rPr sz="1350" spc="-8" dirty="0">
                <a:latin typeface="Arial"/>
                <a:cs typeface="Arial"/>
              </a:rPr>
              <a:t>knowledge</a:t>
            </a:r>
            <a:r>
              <a:rPr sz="1350" spc="3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centre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in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Jutland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24314" indent="-215265">
              <a:lnSpc>
                <a:spcPts val="1571"/>
              </a:lnSpc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latin typeface="Arial"/>
                <a:cs typeface="Arial"/>
              </a:rPr>
              <a:t>DLBR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Danish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Organics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– </a:t>
            </a:r>
            <a:r>
              <a:rPr sz="1350" spc="-4" dirty="0">
                <a:latin typeface="Arial"/>
                <a:cs typeface="Arial"/>
              </a:rPr>
              <a:t>80 organic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consultants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spc="-8" dirty="0">
                <a:latin typeface="Arial"/>
                <a:cs typeface="Arial"/>
              </a:rPr>
              <a:t>employed</a:t>
            </a:r>
            <a:r>
              <a:rPr sz="1350" spc="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local</a:t>
            </a:r>
            <a:endParaRPr sz="1350">
              <a:latin typeface="Arial"/>
              <a:cs typeface="Arial"/>
            </a:endParaRPr>
          </a:p>
          <a:p>
            <a:pPr marL="224314">
              <a:lnSpc>
                <a:spcPts val="1571"/>
              </a:lnSpc>
            </a:pPr>
            <a:r>
              <a:rPr sz="1350" dirty="0">
                <a:latin typeface="Arial"/>
                <a:cs typeface="Arial"/>
              </a:rPr>
              <a:t>farmers’</a:t>
            </a:r>
            <a:r>
              <a:rPr sz="1350" spc="-79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associations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6842760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farming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in</a:t>
            </a:r>
            <a:r>
              <a:rPr sz="1950" spc="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the</a:t>
            </a:r>
            <a:r>
              <a:rPr sz="1950" spc="-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Danish</a:t>
            </a:r>
            <a:r>
              <a:rPr sz="1950" spc="-75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Agriculture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&amp;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Food</a:t>
            </a:r>
            <a:r>
              <a:rPr sz="1950" spc="-19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Council</a:t>
            </a:r>
            <a:endParaRPr sz="19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033" y="2260854"/>
            <a:ext cx="2699765" cy="179908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781" y="1092803"/>
            <a:ext cx="267366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solidFill>
                  <a:srgbClr val="076370"/>
                </a:solidFill>
              </a:rPr>
              <a:t>Danish</a:t>
            </a:r>
            <a:r>
              <a:rPr sz="2100" spc="4" dirty="0">
                <a:solidFill>
                  <a:srgbClr val="076370"/>
                </a:solidFill>
              </a:rPr>
              <a:t> </a:t>
            </a:r>
            <a:r>
              <a:rPr sz="2100" spc="-4" dirty="0">
                <a:solidFill>
                  <a:srgbClr val="076370"/>
                </a:solidFill>
              </a:rPr>
              <a:t>organic trade</a:t>
            </a:r>
            <a:endParaRPr sz="2100"/>
          </a:p>
        </p:txBody>
      </p:sp>
      <p:grpSp>
        <p:nvGrpSpPr>
          <p:cNvPr id="4" name="object 4"/>
          <p:cNvGrpSpPr/>
          <p:nvPr/>
        </p:nvGrpSpPr>
        <p:grpSpPr>
          <a:xfrm>
            <a:off x="805815" y="2601467"/>
            <a:ext cx="5270659" cy="1713548"/>
            <a:chOff x="1074419" y="2325623"/>
            <a:chExt cx="7027545" cy="2284730"/>
          </a:xfrm>
        </p:grpSpPr>
        <p:sp>
          <p:nvSpPr>
            <p:cNvPr id="5" name="object 5"/>
            <p:cNvSpPr/>
            <p:nvPr/>
          </p:nvSpPr>
          <p:spPr>
            <a:xfrm>
              <a:off x="1074419" y="3322319"/>
              <a:ext cx="7027545" cy="1073150"/>
            </a:xfrm>
            <a:custGeom>
              <a:avLst/>
              <a:gdLst/>
              <a:ahLst/>
              <a:cxnLst/>
              <a:rect l="l" t="t" r="r" b="b"/>
              <a:pathLst>
                <a:path w="7027545" h="1073150">
                  <a:moveTo>
                    <a:pt x="0" y="1072895"/>
                  </a:moveTo>
                  <a:lnTo>
                    <a:pt x="7027163" y="1072895"/>
                  </a:lnTo>
                </a:path>
                <a:path w="7027545" h="1073150">
                  <a:moveTo>
                    <a:pt x="0" y="536447"/>
                  </a:moveTo>
                  <a:lnTo>
                    <a:pt x="7027163" y="536447"/>
                  </a:lnTo>
                </a:path>
                <a:path w="7027545" h="1073150">
                  <a:moveTo>
                    <a:pt x="0" y="0"/>
                  </a:moveTo>
                  <a:lnTo>
                    <a:pt x="7027163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1393697" y="2919221"/>
              <a:ext cx="6388735" cy="1676400"/>
            </a:xfrm>
            <a:custGeom>
              <a:avLst/>
              <a:gdLst/>
              <a:ahLst/>
              <a:cxnLst/>
              <a:rect l="l" t="t" r="r" b="b"/>
              <a:pathLst>
                <a:path w="6388734" h="1676400">
                  <a:moveTo>
                    <a:pt x="0" y="1676400"/>
                  </a:moveTo>
                  <a:lnTo>
                    <a:pt x="640079" y="1542288"/>
                  </a:lnTo>
                  <a:lnTo>
                    <a:pt x="1278636" y="1478279"/>
                  </a:lnTo>
                  <a:lnTo>
                    <a:pt x="1917191" y="1395983"/>
                  </a:lnTo>
                  <a:lnTo>
                    <a:pt x="2555748" y="1264920"/>
                  </a:lnTo>
                  <a:lnTo>
                    <a:pt x="3194304" y="1173479"/>
                  </a:lnTo>
                  <a:lnTo>
                    <a:pt x="3832860" y="908303"/>
                  </a:lnTo>
                  <a:lnTo>
                    <a:pt x="4471416" y="772667"/>
                  </a:lnTo>
                  <a:lnTo>
                    <a:pt x="5109972" y="585215"/>
                  </a:lnTo>
                  <a:lnTo>
                    <a:pt x="5748528" y="252983"/>
                  </a:lnTo>
                  <a:lnTo>
                    <a:pt x="6388608" y="0"/>
                  </a:lnTo>
                </a:path>
              </a:pathLst>
            </a:custGeom>
            <a:ln w="28956">
              <a:solidFill>
                <a:srgbClr val="BE9C8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1074419" y="2785871"/>
              <a:ext cx="7027545" cy="0"/>
            </a:xfrm>
            <a:custGeom>
              <a:avLst/>
              <a:gdLst/>
              <a:ahLst/>
              <a:cxnLst/>
              <a:rect l="l" t="t" r="r" b="b"/>
              <a:pathLst>
                <a:path w="7027545">
                  <a:moveTo>
                    <a:pt x="0" y="0"/>
                  </a:moveTo>
                  <a:lnTo>
                    <a:pt x="7027163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1393697" y="2340101"/>
              <a:ext cx="6388735" cy="1999614"/>
            </a:xfrm>
            <a:custGeom>
              <a:avLst/>
              <a:gdLst/>
              <a:ahLst/>
              <a:cxnLst/>
              <a:rect l="l" t="t" r="r" b="b"/>
              <a:pathLst>
                <a:path w="6388734" h="1999614">
                  <a:moveTo>
                    <a:pt x="0" y="1999488"/>
                  </a:moveTo>
                  <a:lnTo>
                    <a:pt x="640079" y="1595628"/>
                  </a:lnTo>
                  <a:lnTo>
                    <a:pt x="1278636" y="1807464"/>
                  </a:lnTo>
                  <a:lnTo>
                    <a:pt x="1917191" y="1664208"/>
                  </a:lnTo>
                  <a:lnTo>
                    <a:pt x="2555748" y="1536192"/>
                  </a:lnTo>
                  <a:lnTo>
                    <a:pt x="3194304" y="1482852"/>
                  </a:lnTo>
                  <a:lnTo>
                    <a:pt x="3832860" y="1304544"/>
                  </a:lnTo>
                  <a:lnTo>
                    <a:pt x="4471416" y="1193292"/>
                  </a:lnTo>
                  <a:lnTo>
                    <a:pt x="5109972" y="864108"/>
                  </a:lnTo>
                  <a:lnTo>
                    <a:pt x="5748528" y="274320"/>
                  </a:lnTo>
                  <a:lnTo>
                    <a:pt x="6388608" y="0"/>
                  </a:lnTo>
                </a:path>
              </a:pathLst>
            </a:custGeom>
            <a:ln w="28956">
              <a:solidFill>
                <a:srgbClr val="07637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/>
          <p:nvPr/>
        </p:nvSpPr>
        <p:spPr>
          <a:xfrm>
            <a:off x="805815" y="2544317"/>
            <a:ext cx="5270659" cy="0"/>
          </a:xfrm>
          <a:custGeom>
            <a:avLst/>
            <a:gdLst/>
            <a:ahLst/>
            <a:cxnLst/>
            <a:rect l="l" t="t" r="r" b="b"/>
            <a:pathLst>
              <a:path w="7027545">
                <a:moveTo>
                  <a:pt x="0" y="0"/>
                </a:moveTo>
                <a:lnTo>
                  <a:pt x="70271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805815" y="2141982"/>
            <a:ext cx="5270659" cy="0"/>
          </a:xfrm>
          <a:custGeom>
            <a:avLst/>
            <a:gdLst/>
            <a:ahLst/>
            <a:cxnLst/>
            <a:rect l="l" t="t" r="r" b="b"/>
            <a:pathLst>
              <a:path w="7027545">
                <a:moveTo>
                  <a:pt x="0" y="0"/>
                </a:moveTo>
                <a:lnTo>
                  <a:pt x="70271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805815" y="4555998"/>
            <a:ext cx="5270659" cy="0"/>
          </a:xfrm>
          <a:custGeom>
            <a:avLst/>
            <a:gdLst/>
            <a:ahLst/>
            <a:cxnLst/>
            <a:rect l="l" t="t" r="r" b="b"/>
            <a:pathLst>
              <a:path w="7027545">
                <a:moveTo>
                  <a:pt x="0" y="0"/>
                </a:moveTo>
                <a:lnTo>
                  <a:pt x="70271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607924" y="4456652"/>
            <a:ext cx="9382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562" y="4054030"/>
            <a:ext cx="24193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9562" y="3651504"/>
            <a:ext cx="24193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solidFill>
                  <a:srgbClr val="585858"/>
                </a:solidFill>
                <a:latin typeface="Arial"/>
                <a:cs typeface="Arial"/>
              </a:rPr>
              <a:t>200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562" y="3248978"/>
            <a:ext cx="24193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solidFill>
                  <a:srgbClr val="585858"/>
                </a:solidFill>
                <a:latin typeface="Arial"/>
                <a:cs typeface="Arial"/>
              </a:rPr>
              <a:t>300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562" y="2846356"/>
            <a:ext cx="24193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solidFill>
                  <a:srgbClr val="585858"/>
                </a:solidFill>
                <a:latin typeface="Arial"/>
                <a:cs typeface="Arial"/>
              </a:rPr>
              <a:t>400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562" y="2443829"/>
            <a:ext cx="24193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solidFill>
                  <a:srgbClr val="585858"/>
                </a:solidFill>
                <a:latin typeface="Arial"/>
                <a:cs typeface="Arial"/>
              </a:rPr>
              <a:t>500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562" y="2041207"/>
            <a:ext cx="24193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solidFill>
                  <a:srgbClr val="585858"/>
                </a:solidFill>
                <a:latin typeface="Arial"/>
                <a:cs typeface="Arial"/>
              </a:rPr>
              <a:t>600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33460" y="4960048"/>
            <a:ext cx="18288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BE9C8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3376994" y="4960048"/>
            <a:ext cx="18288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07637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888187" y="4551580"/>
            <a:ext cx="5107305" cy="497733"/>
          </a:xfrm>
          <a:prstGeom prst="rect">
            <a:avLst/>
          </a:prstGeom>
        </p:spPr>
        <p:txBody>
          <a:bodyPr vert="horz" wrap="square" lIns="0" tIns="73819" rIns="0" bIns="0" rtlCol="0">
            <a:spAutoFit/>
          </a:bodyPr>
          <a:lstStyle/>
          <a:p>
            <a:pPr algn="ctr">
              <a:spcBef>
                <a:spcPts val="581"/>
              </a:spcBef>
              <a:tabLst>
                <a:tab pos="478631" algn="l"/>
                <a:tab pos="957739" algn="l"/>
                <a:tab pos="1436846" algn="l"/>
                <a:tab pos="1915954" algn="l"/>
                <a:tab pos="2395061" algn="l"/>
                <a:tab pos="2874169" algn="l"/>
                <a:tab pos="3353276" algn="l"/>
                <a:tab pos="3832384" algn="l"/>
                <a:tab pos="4311491" algn="l"/>
                <a:tab pos="4790599" algn="l"/>
              </a:tabLst>
            </a:pPr>
            <a:r>
              <a:rPr sz="1050" spc="-4" dirty="0">
                <a:solidFill>
                  <a:srgbClr val="585858"/>
                </a:solidFill>
                <a:latin typeface="Arial"/>
                <a:cs typeface="Arial"/>
              </a:rPr>
              <a:t>2007	2008	2009	2010	2011	2012	2013	2014	2015	2016	2017</a:t>
            </a:r>
            <a:endParaRPr sz="1050">
              <a:latin typeface="Arial"/>
              <a:cs typeface="Arial"/>
            </a:endParaRPr>
          </a:p>
          <a:p>
            <a:pPr marR="53816" algn="ctr">
              <a:spcBef>
                <a:spcPts val="570"/>
              </a:spcBef>
              <a:tabLst>
                <a:tab pos="843915" algn="l"/>
              </a:tabLst>
            </a:pPr>
            <a:r>
              <a:rPr sz="1200" spc="-4" dirty="0">
                <a:solidFill>
                  <a:srgbClr val="585858"/>
                </a:solidFill>
                <a:latin typeface="Arial"/>
                <a:cs typeface="Arial"/>
              </a:rPr>
              <a:t>Exports	Imports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23" name="object 23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615113" y="1891932"/>
            <a:ext cx="1457325" cy="5461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525">
              <a:spcBef>
                <a:spcPts val="210"/>
              </a:spcBef>
            </a:pPr>
            <a:r>
              <a:rPr sz="1050" b="1" u="sng" spc="-4" dirty="0">
                <a:solidFill>
                  <a:srgbClr val="408A93"/>
                </a:solidFill>
                <a:uFill>
                  <a:solidFill>
                    <a:srgbClr val="408A93"/>
                  </a:solidFill>
                </a:uFill>
                <a:latin typeface="Arial"/>
                <a:cs typeface="Arial"/>
              </a:rPr>
              <a:t>2017</a:t>
            </a:r>
            <a:endParaRPr sz="1050">
              <a:latin typeface="Arial"/>
              <a:cs typeface="Arial"/>
            </a:endParaRPr>
          </a:p>
          <a:p>
            <a:pPr marL="9525" marR="3810">
              <a:lnSpc>
                <a:spcPts val="1403"/>
              </a:lnSpc>
              <a:spcBef>
                <a:spcPts val="60"/>
              </a:spcBef>
            </a:pPr>
            <a:r>
              <a:rPr sz="1050" b="1" dirty="0">
                <a:solidFill>
                  <a:srgbClr val="408A93"/>
                </a:solidFill>
                <a:latin typeface="Arial"/>
                <a:cs typeface="Arial"/>
              </a:rPr>
              <a:t>Germany</a:t>
            </a:r>
            <a:r>
              <a:rPr sz="1050" b="1" spc="-53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and</a:t>
            </a:r>
            <a:r>
              <a:rPr sz="1050" b="1" spc="-30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08A93"/>
                </a:solidFill>
                <a:latin typeface="Arial"/>
                <a:cs typeface="Arial"/>
              </a:rPr>
              <a:t>Sweden: </a:t>
            </a:r>
            <a:r>
              <a:rPr sz="1050" b="1" spc="-278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08A93"/>
                </a:solidFill>
                <a:latin typeface="Arial"/>
                <a:cs typeface="Arial"/>
              </a:rPr>
              <a:t>57</a:t>
            </a:r>
            <a:r>
              <a:rPr sz="1050" b="1" spc="-11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08A93"/>
                </a:solidFill>
                <a:latin typeface="Arial"/>
                <a:cs typeface="Arial"/>
              </a:rPr>
              <a:t>%</a:t>
            </a:r>
            <a:r>
              <a:rPr sz="1050" b="1" spc="-8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of</a:t>
            </a:r>
            <a:r>
              <a:rPr sz="1050" b="1" spc="-8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total</a:t>
            </a:r>
            <a:r>
              <a:rPr sz="1050" b="1" spc="-26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exports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15112" y="2797016"/>
            <a:ext cx="164496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8" dirty="0">
                <a:solidFill>
                  <a:srgbClr val="408A93"/>
                </a:solidFill>
                <a:latin typeface="Arial"/>
                <a:cs typeface="Arial"/>
              </a:rPr>
              <a:t>Asia:</a:t>
            </a:r>
            <a:r>
              <a:rPr sz="1050" b="1" spc="4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08A93"/>
                </a:solidFill>
                <a:latin typeface="Arial"/>
                <a:cs typeface="Arial"/>
              </a:rPr>
              <a:t>13%</a:t>
            </a:r>
            <a:r>
              <a:rPr sz="1050" b="1" spc="-19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of</a:t>
            </a:r>
            <a:r>
              <a:rPr sz="1050" b="1" spc="-8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total</a:t>
            </a:r>
            <a:r>
              <a:rPr sz="1050" b="1" spc="-23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exports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15112" y="3311633"/>
            <a:ext cx="974408" cy="5339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lnSpc>
                <a:spcPct val="111100"/>
              </a:lnSpc>
              <a:spcBef>
                <a:spcPts val="79"/>
              </a:spcBef>
            </a:pPr>
            <a:r>
              <a:rPr sz="1050" b="1" dirty="0">
                <a:solidFill>
                  <a:srgbClr val="408A93"/>
                </a:solidFill>
                <a:latin typeface="Arial"/>
                <a:cs typeface="Arial"/>
              </a:rPr>
              <a:t>Germany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and </a:t>
            </a:r>
            <a:r>
              <a:rPr sz="1050" b="1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Netherlands: </a:t>
            </a:r>
            <a:r>
              <a:rPr sz="1050" b="1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40%</a:t>
            </a:r>
            <a:r>
              <a:rPr sz="1050" b="1" spc="-30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of</a:t>
            </a:r>
            <a:r>
              <a:rPr sz="1050" b="1" spc="-34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imports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15113" y="4217956"/>
            <a:ext cx="1504473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spc="-8" dirty="0">
                <a:solidFill>
                  <a:srgbClr val="408A93"/>
                </a:solidFill>
                <a:latin typeface="Arial"/>
                <a:cs typeface="Arial"/>
              </a:rPr>
              <a:t>Asia:</a:t>
            </a:r>
            <a:r>
              <a:rPr sz="1050" b="1" spc="8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08A93"/>
                </a:solidFill>
                <a:latin typeface="Arial"/>
                <a:cs typeface="Arial"/>
              </a:rPr>
              <a:t>8%</a:t>
            </a:r>
            <a:r>
              <a:rPr sz="1050" b="1" spc="-15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of</a:t>
            </a:r>
            <a:r>
              <a:rPr sz="1050" b="1" spc="-19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total</a:t>
            </a:r>
            <a:r>
              <a:rPr sz="1050" b="1" spc="-30" dirty="0">
                <a:solidFill>
                  <a:srgbClr val="408A93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408A93"/>
                </a:solidFill>
                <a:latin typeface="Arial"/>
                <a:cs typeface="Arial"/>
              </a:rPr>
              <a:t>import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8813" y="1838229"/>
            <a:ext cx="715327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latin typeface="Arial"/>
                <a:cs typeface="Arial"/>
              </a:rPr>
              <a:t>Million</a:t>
            </a:r>
            <a:r>
              <a:rPr sz="1050" spc="-71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Euro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83692" y="5115230"/>
            <a:ext cx="1164908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750" spc="-4" dirty="0">
                <a:latin typeface="Arial"/>
                <a:cs typeface="Arial"/>
              </a:rPr>
              <a:t>Source: Statistics Denmark </a:t>
            </a:r>
            <a:r>
              <a:rPr sz="750" spc="-203" dirty="0">
                <a:latin typeface="Arial"/>
                <a:cs typeface="Arial"/>
              </a:rPr>
              <a:t> </a:t>
            </a:r>
            <a:r>
              <a:rPr sz="750" spc="-8" dirty="0">
                <a:latin typeface="Arial"/>
                <a:cs typeface="Arial"/>
              </a:rPr>
              <a:t>2017</a:t>
            </a:r>
            <a:r>
              <a:rPr sz="750" spc="-19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are best</a:t>
            </a:r>
            <a:r>
              <a:rPr sz="750" spc="-11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estimates.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83307" y="2380011"/>
            <a:ext cx="27289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latin typeface="Arial"/>
                <a:cs typeface="Arial"/>
              </a:rPr>
              <a:t>483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83307" y="2869026"/>
            <a:ext cx="27289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latin typeface="Arial"/>
                <a:cs typeface="Arial"/>
              </a:rPr>
              <a:t>375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5803582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Danish</a:t>
            </a:r>
            <a:r>
              <a:rPr sz="1950" spc="-15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import and</a:t>
            </a:r>
            <a:r>
              <a:rPr sz="1950" spc="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export</a:t>
            </a:r>
            <a:r>
              <a:rPr sz="1950" spc="-23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of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food</a:t>
            </a:r>
            <a:r>
              <a:rPr sz="1950" spc="-15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in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2016</a:t>
            </a:r>
            <a:endParaRPr sz="1950"/>
          </a:p>
        </p:txBody>
      </p:sp>
      <p:grpSp>
        <p:nvGrpSpPr>
          <p:cNvPr id="3" name="object 3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80136" y="2169413"/>
            <a:ext cx="6275069" cy="2668905"/>
            <a:chOff x="1440180" y="1749551"/>
            <a:chExt cx="8366759" cy="3558540"/>
          </a:xfrm>
        </p:grpSpPr>
        <p:sp>
          <p:nvSpPr>
            <p:cNvPr id="7" name="object 7"/>
            <p:cNvSpPr/>
            <p:nvPr/>
          </p:nvSpPr>
          <p:spPr>
            <a:xfrm>
              <a:off x="1495044" y="4253483"/>
              <a:ext cx="5001895" cy="500380"/>
            </a:xfrm>
            <a:custGeom>
              <a:avLst/>
              <a:gdLst/>
              <a:ahLst/>
              <a:cxnLst/>
              <a:rect l="l" t="t" r="r" b="b"/>
              <a:pathLst>
                <a:path w="5001895" h="500379">
                  <a:moveTo>
                    <a:pt x="0" y="499872"/>
                  </a:moveTo>
                  <a:lnTo>
                    <a:pt x="592836" y="499872"/>
                  </a:lnTo>
                </a:path>
                <a:path w="5001895" h="500379">
                  <a:moveTo>
                    <a:pt x="932688" y="499872"/>
                  </a:moveTo>
                  <a:lnTo>
                    <a:pt x="1780032" y="499872"/>
                  </a:lnTo>
                </a:path>
                <a:path w="5001895" h="500379">
                  <a:moveTo>
                    <a:pt x="2118360" y="499872"/>
                  </a:moveTo>
                  <a:lnTo>
                    <a:pt x="2627376" y="499872"/>
                  </a:lnTo>
                </a:path>
                <a:path w="5001895" h="500379">
                  <a:moveTo>
                    <a:pt x="2967228" y="499872"/>
                  </a:moveTo>
                  <a:lnTo>
                    <a:pt x="3814572" y="499872"/>
                  </a:lnTo>
                </a:path>
                <a:path w="5001895" h="500379">
                  <a:moveTo>
                    <a:pt x="932688" y="0"/>
                  </a:moveTo>
                  <a:lnTo>
                    <a:pt x="2627376" y="0"/>
                  </a:lnTo>
                </a:path>
                <a:path w="5001895" h="500379">
                  <a:moveTo>
                    <a:pt x="2967228" y="0"/>
                  </a:moveTo>
                  <a:lnTo>
                    <a:pt x="500176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4122419" y="4102607"/>
              <a:ext cx="340360" cy="1150620"/>
            </a:xfrm>
            <a:custGeom>
              <a:avLst/>
              <a:gdLst/>
              <a:ahLst/>
              <a:cxnLst/>
              <a:rect l="l" t="t" r="r" b="b"/>
              <a:pathLst>
                <a:path w="340360" h="1150620">
                  <a:moveTo>
                    <a:pt x="339851" y="0"/>
                  </a:moveTo>
                  <a:lnTo>
                    <a:pt x="0" y="0"/>
                  </a:lnTo>
                  <a:lnTo>
                    <a:pt x="0" y="1150620"/>
                  </a:lnTo>
                  <a:lnTo>
                    <a:pt x="339851" y="1150620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5647944" y="4753355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7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309615" y="4392167"/>
              <a:ext cx="338455" cy="861060"/>
            </a:xfrm>
            <a:custGeom>
              <a:avLst/>
              <a:gdLst/>
              <a:ahLst/>
              <a:cxnLst/>
              <a:rect l="l" t="t" r="r" b="b"/>
              <a:pathLst>
                <a:path w="338454" h="861060">
                  <a:moveTo>
                    <a:pt x="338328" y="0"/>
                  </a:moveTo>
                  <a:lnTo>
                    <a:pt x="0" y="0"/>
                  </a:lnTo>
                  <a:lnTo>
                    <a:pt x="0" y="861059"/>
                  </a:lnTo>
                  <a:lnTo>
                    <a:pt x="338328" y="861059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5044" y="2753867"/>
              <a:ext cx="8307705" cy="1499870"/>
            </a:xfrm>
            <a:custGeom>
              <a:avLst/>
              <a:gdLst/>
              <a:ahLst/>
              <a:cxnLst/>
              <a:rect l="l" t="t" r="r" b="b"/>
              <a:pathLst>
                <a:path w="8307705" h="1499870">
                  <a:moveTo>
                    <a:pt x="5340096" y="1499616"/>
                  </a:moveTo>
                  <a:lnTo>
                    <a:pt x="8307324" y="1499616"/>
                  </a:lnTo>
                </a:path>
                <a:path w="8307705" h="1499870">
                  <a:moveTo>
                    <a:pt x="932688" y="999744"/>
                  </a:moveTo>
                  <a:lnTo>
                    <a:pt x="5001768" y="999744"/>
                  </a:lnTo>
                </a:path>
                <a:path w="8307705" h="1499870">
                  <a:moveTo>
                    <a:pt x="5340096" y="999744"/>
                  </a:moveTo>
                  <a:lnTo>
                    <a:pt x="8307324" y="999744"/>
                  </a:lnTo>
                </a:path>
                <a:path w="8307705" h="1499870">
                  <a:moveTo>
                    <a:pt x="932688" y="499872"/>
                  </a:moveTo>
                  <a:lnTo>
                    <a:pt x="5001768" y="499872"/>
                  </a:lnTo>
                </a:path>
                <a:path w="8307705" h="1499870">
                  <a:moveTo>
                    <a:pt x="5340096" y="499872"/>
                  </a:moveTo>
                  <a:lnTo>
                    <a:pt x="8307324" y="499872"/>
                  </a:lnTo>
                </a:path>
                <a:path w="8307705" h="1499870">
                  <a:moveTo>
                    <a:pt x="0" y="0"/>
                  </a:moveTo>
                  <a:lnTo>
                    <a:pt x="5001768" y="0"/>
                  </a:lnTo>
                </a:path>
                <a:path w="8307705" h="1499870">
                  <a:moveTo>
                    <a:pt x="5340096" y="0"/>
                  </a:moveTo>
                  <a:lnTo>
                    <a:pt x="830732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496812" y="2328671"/>
              <a:ext cx="1525905" cy="2924810"/>
            </a:xfrm>
            <a:custGeom>
              <a:avLst/>
              <a:gdLst/>
              <a:ahLst/>
              <a:cxnLst/>
              <a:rect l="l" t="t" r="r" b="b"/>
              <a:pathLst>
                <a:path w="1525904" h="2924810">
                  <a:moveTo>
                    <a:pt x="338328" y="0"/>
                  </a:moveTo>
                  <a:lnTo>
                    <a:pt x="0" y="0"/>
                  </a:lnTo>
                  <a:lnTo>
                    <a:pt x="0" y="2924556"/>
                  </a:lnTo>
                  <a:lnTo>
                    <a:pt x="338328" y="2924556"/>
                  </a:lnTo>
                  <a:lnTo>
                    <a:pt x="338328" y="0"/>
                  </a:lnTo>
                  <a:close/>
                </a:path>
                <a:path w="1525904" h="2924810">
                  <a:moveTo>
                    <a:pt x="1525524" y="2549652"/>
                  </a:moveTo>
                  <a:lnTo>
                    <a:pt x="1187196" y="2549652"/>
                  </a:lnTo>
                  <a:lnTo>
                    <a:pt x="1187196" y="2924556"/>
                  </a:lnTo>
                  <a:lnTo>
                    <a:pt x="1525524" y="2924556"/>
                  </a:lnTo>
                  <a:lnTo>
                    <a:pt x="1525524" y="2549652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362187" y="475335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0" y="0"/>
                  </a:moveTo>
                  <a:lnTo>
                    <a:pt x="507491" y="0"/>
                  </a:lnTo>
                </a:path>
                <a:path w="1440179">
                  <a:moveTo>
                    <a:pt x="847343" y="0"/>
                  </a:moveTo>
                  <a:lnTo>
                    <a:pt x="1440179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869680" y="4709159"/>
              <a:ext cx="340360" cy="544195"/>
            </a:xfrm>
            <a:custGeom>
              <a:avLst/>
              <a:gdLst/>
              <a:ahLst/>
              <a:cxnLst/>
              <a:rect l="l" t="t" r="r" b="b"/>
              <a:pathLst>
                <a:path w="340359" h="544195">
                  <a:moveTo>
                    <a:pt x="339851" y="0"/>
                  </a:moveTo>
                  <a:lnTo>
                    <a:pt x="0" y="0"/>
                  </a:lnTo>
                  <a:lnTo>
                    <a:pt x="0" y="544067"/>
                  </a:lnTo>
                  <a:lnTo>
                    <a:pt x="339851" y="544067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5044" y="3253739"/>
              <a:ext cx="593090" cy="1000125"/>
            </a:xfrm>
            <a:custGeom>
              <a:avLst/>
              <a:gdLst/>
              <a:ahLst/>
              <a:cxnLst/>
              <a:rect l="l" t="t" r="r" b="b"/>
              <a:pathLst>
                <a:path w="593089" h="1000125">
                  <a:moveTo>
                    <a:pt x="0" y="999744"/>
                  </a:moveTo>
                  <a:lnTo>
                    <a:pt x="592836" y="999744"/>
                  </a:lnTo>
                </a:path>
                <a:path w="593089" h="1000125">
                  <a:moveTo>
                    <a:pt x="0" y="499872"/>
                  </a:moveTo>
                  <a:lnTo>
                    <a:pt x="592836" y="499872"/>
                  </a:lnTo>
                </a:path>
                <a:path w="593089" h="1000125">
                  <a:moveTo>
                    <a:pt x="0" y="0"/>
                  </a:moveTo>
                  <a:lnTo>
                    <a:pt x="592836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8028" y="4974335"/>
              <a:ext cx="340360" cy="279400"/>
            </a:xfrm>
            <a:custGeom>
              <a:avLst/>
              <a:gdLst/>
              <a:ahLst/>
              <a:cxnLst/>
              <a:rect l="l" t="t" r="r" b="b"/>
              <a:pathLst>
                <a:path w="340360" h="279400">
                  <a:moveTo>
                    <a:pt x="339852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339852" y="278891"/>
                  </a:lnTo>
                  <a:lnTo>
                    <a:pt x="339852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087880" y="3104387"/>
              <a:ext cx="340360" cy="2148840"/>
            </a:xfrm>
            <a:custGeom>
              <a:avLst/>
              <a:gdLst/>
              <a:ahLst/>
              <a:cxnLst/>
              <a:rect l="l" t="t" r="r" b="b"/>
              <a:pathLst>
                <a:path w="340360" h="2148840">
                  <a:moveTo>
                    <a:pt x="339851" y="0"/>
                  </a:moveTo>
                  <a:lnTo>
                    <a:pt x="0" y="0"/>
                  </a:lnTo>
                  <a:lnTo>
                    <a:pt x="0" y="2148840"/>
                  </a:lnTo>
                  <a:lnTo>
                    <a:pt x="339851" y="2148840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849BA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935224" y="5023104"/>
              <a:ext cx="340360" cy="230504"/>
            </a:xfrm>
            <a:custGeom>
              <a:avLst/>
              <a:gdLst/>
              <a:ahLst/>
              <a:cxnLst/>
              <a:rect l="l" t="t" r="r" b="b"/>
              <a:pathLst>
                <a:path w="340360" h="230504">
                  <a:moveTo>
                    <a:pt x="339851" y="0"/>
                  </a:moveTo>
                  <a:lnTo>
                    <a:pt x="0" y="0"/>
                  </a:lnTo>
                  <a:lnTo>
                    <a:pt x="0" y="230124"/>
                  </a:lnTo>
                  <a:lnTo>
                    <a:pt x="339851" y="230124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5076" y="4498847"/>
              <a:ext cx="2712720" cy="754380"/>
            </a:xfrm>
            <a:custGeom>
              <a:avLst/>
              <a:gdLst/>
              <a:ahLst/>
              <a:cxnLst/>
              <a:rect l="l" t="t" r="r" b="b"/>
              <a:pathLst>
                <a:path w="2712720" h="754379">
                  <a:moveTo>
                    <a:pt x="338328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338328" y="754380"/>
                  </a:lnTo>
                  <a:lnTo>
                    <a:pt x="338328" y="0"/>
                  </a:lnTo>
                  <a:close/>
                </a:path>
                <a:path w="2712720" h="754379">
                  <a:moveTo>
                    <a:pt x="1525524" y="310896"/>
                  </a:moveTo>
                  <a:lnTo>
                    <a:pt x="1187196" y="310896"/>
                  </a:lnTo>
                  <a:lnTo>
                    <a:pt x="1187196" y="754380"/>
                  </a:lnTo>
                  <a:lnTo>
                    <a:pt x="1525524" y="754380"/>
                  </a:lnTo>
                  <a:lnTo>
                    <a:pt x="1525524" y="310896"/>
                  </a:lnTo>
                  <a:close/>
                </a:path>
                <a:path w="2712720" h="754379">
                  <a:moveTo>
                    <a:pt x="2712720" y="574548"/>
                  </a:moveTo>
                  <a:lnTo>
                    <a:pt x="2372868" y="574548"/>
                  </a:lnTo>
                  <a:lnTo>
                    <a:pt x="2372868" y="754380"/>
                  </a:lnTo>
                  <a:lnTo>
                    <a:pt x="2712720" y="754380"/>
                  </a:lnTo>
                  <a:lnTo>
                    <a:pt x="2712720" y="574548"/>
                  </a:lnTo>
                  <a:close/>
                </a:path>
              </a:pathLst>
            </a:custGeom>
            <a:solidFill>
              <a:srgbClr val="849BA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174991" y="4753355"/>
              <a:ext cx="847725" cy="0"/>
            </a:xfrm>
            <a:custGeom>
              <a:avLst/>
              <a:gdLst/>
              <a:ahLst/>
              <a:cxnLst/>
              <a:rect l="l" t="t" r="r" b="b"/>
              <a:pathLst>
                <a:path w="847725">
                  <a:moveTo>
                    <a:pt x="0" y="0"/>
                  </a:moveTo>
                  <a:lnTo>
                    <a:pt x="8473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835140" y="4422647"/>
              <a:ext cx="2712720" cy="830580"/>
            </a:xfrm>
            <a:custGeom>
              <a:avLst/>
              <a:gdLst/>
              <a:ahLst/>
              <a:cxnLst/>
              <a:rect l="l" t="t" r="r" b="b"/>
              <a:pathLst>
                <a:path w="2712720" h="830579">
                  <a:moveTo>
                    <a:pt x="339852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339852" y="830580"/>
                  </a:lnTo>
                  <a:lnTo>
                    <a:pt x="339852" y="0"/>
                  </a:lnTo>
                  <a:close/>
                </a:path>
                <a:path w="2712720" h="830579">
                  <a:moveTo>
                    <a:pt x="1527048" y="9144"/>
                  </a:moveTo>
                  <a:lnTo>
                    <a:pt x="1187196" y="9144"/>
                  </a:lnTo>
                  <a:lnTo>
                    <a:pt x="1187196" y="830580"/>
                  </a:lnTo>
                  <a:lnTo>
                    <a:pt x="1527048" y="830580"/>
                  </a:lnTo>
                  <a:lnTo>
                    <a:pt x="1527048" y="9144"/>
                  </a:lnTo>
                  <a:close/>
                </a:path>
                <a:path w="2712720" h="830579">
                  <a:moveTo>
                    <a:pt x="2712720" y="685800"/>
                  </a:moveTo>
                  <a:lnTo>
                    <a:pt x="2374392" y="685800"/>
                  </a:lnTo>
                  <a:lnTo>
                    <a:pt x="2374392" y="830580"/>
                  </a:lnTo>
                  <a:lnTo>
                    <a:pt x="2712720" y="830580"/>
                  </a:lnTo>
                  <a:lnTo>
                    <a:pt x="2712720" y="685800"/>
                  </a:lnTo>
                  <a:close/>
                </a:path>
              </a:pathLst>
            </a:custGeom>
            <a:solidFill>
              <a:srgbClr val="849BA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440180" y="1754123"/>
              <a:ext cx="8362315" cy="3554095"/>
            </a:xfrm>
            <a:custGeom>
              <a:avLst/>
              <a:gdLst/>
              <a:ahLst/>
              <a:cxnLst/>
              <a:rect l="l" t="t" r="r" b="b"/>
              <a:pathLst>
                <a:path w="8362315" h="3554095">
                  <a:moveTo>
                    <a:pt x="54863" y="499872"/>
                  </a:moveTo>
                  <a:lnTo>
                    <a:pt x="8362188" y="499872"/>
                  </a:lnTo>
                </a:path>
                <a:path w="8362315" h="3554095">
                  <a:moveTo>
                    <a:pt x="54863" y="0"/>
                  </a:moveTo>
                  <a:lnTo>
                    <a:pt x="8362188" y="0"/>
                  </a:lnTo>
                </a:path>
                <a:path w="8362315" h="3554095">
                  <a:moveTo>
                    <a:pt x="54863" y="3499104"/>
                  </a:moveTo>
                  <a:lnTo>
                    <a:pt x="54863" y="0"/>
                  </a:lnTo>
                </a:path>
                <a:path w="8362315" h="3554095">
                  <a:moveTo>
                    <a:pt x="0" y="3499104"/>
                  </a:moveTo>
                  <a:lnTo>
                    <a:pt x="54863" y="3499104"/>
                  </a:lnTo>
                </a:path>
                <a:path w="8362315" h="3554095">
                  <a:moveTo>
                    <a:pt x="0" y="2999232"/>
                  </a:moveTo>
                  <a:lnTo>
                    <a:pt x="54863" y="2999232"/>
                  </a:lnTo>
                </a:path>
                <a:path w="8362315" h="3554095">
                  <a:moveTo>
                    <a:pt x="0" y="2499360"/>
                  </a:moveTo>
                  <a:lnTo>
                    <a:pt x="54863" y="2499360"/>
                  </a:lnTo>
                </a:path>
                <a:path w="8362315" h="3554095">
                  <a:moveTo>
                    <a:pt x="0" y="1999488"/>
                  </a:moveTo>
                  <a:lnTo>
                    <a:pt x="54863" y="1999488"/>
                  </a:lnTo>
                </a:path>
                <a:path w="8362315" h="3554095">
                  <a:moveTo>
                    <a:pt x="0" y="1499615"/>
                  </a:moveTo>
                  <a:lnTo>
                    <a:pt x="54863" y="1499615"/>
                  </a:lnTo>
                </a:path>
                <a:path w="8362315" h="3554095">
                  <a:moveTo>
                    <a:pt x="0" y="999743"/>
                  </a:moveTo>
                  <a:lnTo>
                    <a:pt x="54863" y="999743"/>
                  </a:lnTo>
                </a:path>
                <a:path w="8362315" h="3554095">
                  <a:moveTo>
                    <a:pt x="0" y="499872"/>
                  </a:moveTo>
                  <a:lnTo>
                    <a:pt x="54863" y="499872"/>
                  </a:lnTo>
                </a:path>
                <a:path w="8362315" h="3554095">
                  <a:moveTo>
                    <a:pt x="0" y="0"/>
                  </a:moveTo>
                  <a:lnTo>
                    <a:pt x="54863" y="0"/>
                  </a:lnTo>
                </a:path>
                <a:path w="8362315" h="3554095">
                  <a:moveTo>
                    <a:pt x="54863" y="3499104"/>
                  </a:moveTo>
                  <a:lnTo>
                    <a:pt x="8362188" y="3499104"/>
                  </a:lnTo>
                </a:path>
                <a:path w="8362315" h="3554095">
                  <a:moveTo>
                    <a:pt x="54863" y="3499104"/>
                  </a:moveTo>
                  <a:lnTo>
                    <a:pt x="54863" y="3553967"/>
                  </a:lnTo>
                </a:path>
                <a:path w="8362315" h="3554095">
                  <a:moveTo>
                    <a:pt x="1240536" y="3499104"/>
                  </a:moveTo>
                  <a:lnTo>
                    <a:pt x="1240536" y="3553967"/>
                  </a:lnTo>
                </a:path>
                <a:path w="8362315" h="3554095">
                  <a:moveTo>
                    <a:pt x="2427732" y="3499104"/>
                  </a:moveTo>
                  <a:lnTo>
                    <a:pt x="2427732" y="3553967"/>
                  </a:lnTo>
                </a:path>
                <a:path w="8362315" h="3554095">
                  <a:moveTo>
                    <a:pt x="3614928" y="3499104"/>
                  </a:moveTo>
                  <a:lnTo>
                    <a:pt x="3614928" y="3553967"/>
                  </a:lnTo>
                </a:path>
                <a:path w="8362315" h="3554095">
                  <a:moveTo>
                    <a:pt x="4802124" y="3499104"/>
                  </a:moveTo>
                  <a:lnTo>
                    <a:pt x="4802124" y="3553967"/>
                  </a:lnTo>
                </a:path>
                <a:path w="8362315" h="3554095">
                  <a:moveTo>
                    <a:pt x="5989320" y="3499104"/>
                  </a:moveTo>
                  <a:lnTo>
                    <a:pt x="5989320" y="3553967"/>
                  </a:lnTo>
                </a:path>
                <a:path w="8362315" h="3554095">
                  <a:moveTo>
                    <a:pt x="7174992" y="3499104"/>
                  </a:moveTo>
                  <a:lnTo>
                    <a:pt x="7174992" y="3553967"/>
                  </a:lnTo>
                </a:path>
                <a:path w="8362315" h="3554095">
                  <a:moveTo>
                    <a:pt x="8362188" y="3499104"/>
                  </a:moveTo>
                  <a:lnTo>
                    <a:pt x="8362188" y="355396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74116" y="3948208"/>
            <a:ext cx="24193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latin typeface="Arial"/>
                <a:cs typeface="Arial"/>
              </a:rPr>
              <a:t>400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116" y="3573114"/>
            <a:ext cx="24193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latin typeface="Arial"/>
                <a:cs typeface="Arial"/>
              </a:rPr>
              <a:t>600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4116" y="3198209"/>
            <a:ext cx="24193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latin typeface="Arial"/>
                <a:cs typeface="Arial"/>
              </a:rPr>
              <a:t>800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386650" y="4879371"/>
          <a:ext cx="5889783" cy="349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6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0971">
                <a:tc>
                  <a:txBody>
                    <a:bodyPr/>
                    <a:lstStyle/>
                    <a:p>
                      <a:pPr marL="31750">
                        <a:lnSpc>
                          <a:spcPts val="14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Dairy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ts val="14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Meat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ts val="14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Grain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4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Feed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655" algn="ctr">
                        <a:lnSpc>
                          <a:spcPts val="14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Fruit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&amp;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49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Special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food*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4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Coffee,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tea,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ts val="14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Vegetables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4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etc.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683590" y="1773364"/>
            <a:ext cx="759143" cy="12459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solidFill>
                  <a:srgbClr val="076370"/>
                </a:solidFill>
                <a:latin typeface="Arial"/>
                <a:cs typeface="Arial"/>
              </a:rPr>
              <a:t>DKK</a:t>
            </a:r>
            <a:r>
              <a:rPr sz="1125" spc="-4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125" dirty="0">
                <a:solidFill>
                  <a:srgbClr val="076370"/>
                </a:solidFill>
                <a:latin typeface="Arial"/>
                <a:cs typeface="Arial"/>
              </a:rPr>
              <a:t>million</a:t>
            </a:r>
            <a:endParaRPr sz="1125">
              <a:latin typeface="Arial"/>
              <a:cs typeface="Arial"/>
            </a:endParaRPr>
          </a:p>
          <a:p>
            <a:pPr marL="25718">
              <a:spcBef>
                <a:spcPts val="1013"/>
              </a:spcBef>
            </a:pPr>
            <a:r>
              <a:rPr sz="1050" spc="-4" dirty="0">
                <a:latin typeface="Arial"/>
                <a:cs typeface="Arial"/>
              </a:rPr>
              <a:t>1400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1463">
              <a:latin typeface="Arial"/>
              <a:cs typeface="Arial"/>
            </a:endParaRPr>
          </a:p>
          <a:p>
            <a:pPr marL="25718"/>
            <a:r>
              <a:rPr sz="1050" spc="-4" dirty="0">
                <a:latin typeface="Arial"/>
                <a:cs typeface="Arial"/>
              </a:rPr>
              <a:t>1200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1463">
              <a:latin typeface="Arial"/>
              <a:cs typeface="Arial"/>
            </a:endParaRPr>
          </a:p>
          <a:p>
            <a:pPr marL="25718">
              <a:spcBef>
                <a:spcPts val="4"/>
              </a:spcBef>
            </a:pPr>
            <a:r>
              <a:rPr sz="1050" spc="-4" dirty="0">
                <a:latin typeface="Arial"/>
                <a:cs typeface="Arial"/>
              </a:rPr>
              <a:t>1000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326" y="4323112"/>
            <a:ext cx="3473768" cy="11408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091339" algn="r">
              <a:spcBef>
                <a:spcPts val="75"/>
              </a:spcBef>
            </a:pPr>
            <a:r>
              <a:rPr sz="1050" spc="-4" dirty="0">
                <a:latin typeface="Arial"/>
                <a:cs typeface="Arial"/>
              </a:rPr>
              <a:t>200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1463">
              <a:latin typeface="Arial"/>
              <a:cs typeface="Arial"/>
            </a:endParaRPr>
          </a:p>
          <a:p>
            <a:pPr marR="3091339" algn="r"/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25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1013">
              <a:latin typeface="Arial"/>
              <a:cs typeface="Arial"/>
            </a:endParaRPr>
          </a:p>
          <a:p>
            <a:pPr marL="9525"/>
            <a:r>
              <a:rPr sz="825" dirty="0">
                <a:latin typeface="Arial"/>
                <a:cs typeface="Arial"/>
              </a:rPr>
              <a:t>Source:</a:t>
            </a:r>
            <a:r>
              <a:rPr sz="825" spc="-34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Statistics</a:t>
            </a:r>
            <a:r>
              <a:rPr sz="825" spc="-45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Denmark</a:t>
            </a:r>
            <a:endParaRPr sz="825">
              <a:latin typeface="Arial"/>
              <a:cs typeface="Arial"/>
            </a:endParaRPr>
          </a:p>
          <a:p>
            <a:pPr marL="9525"/>
            <a:r>
              <a:rPr sz="825" dirty="0">
                <a:latin typeface="Arial"/>
                <a:cs typeface="Arial"/>
              </a:rPr>
              <a:t>*</a:t>
            </a:r>
            <a:r>
              <a:rPr sz="825" spc="-19" dirty="0">
                <a:latin typeface="Arial"/>
                <a:cs typeface="Arial"/>
              </a:rPr>
              <a:t> </a:t>
            </a:r>
            <a:r>
              <a:rPr sz="825" spc="-4" dirty="0">
                <a:latin typeface="Arial"/>
                <a:cs typeface="Arial"/>
              </a:rPr>
              <a:t>Mainly</a:t>
            </a:r>
            <a:r>
              <a:rPr sz="825" spc="23" dirty="0">
                <a:latin typeface="Arial"/>
                <a:cs typeface="Arial"/>
              </a:rPr>
              <a:t> </a:t>
            </a:r>
            <a:r>
              <a:rPr sz="825" spc="-4" dirty="0">
                <a:latin typeface="Arial"/>
                <a:cs typeface="Arial"/>
              </a:rPr>
              <a:t>milk</a:t>
            </a:r>
            <a:r>
              <a:rPr sz="825" spc="4" dirty="0">
                <a:latin typeface="Arial"/>
                <a:cs typeface="Arial"/>
              </a:rPr>
              <a:t> </a:t>
            </a:r>
            <a:r>
              <a:rPr sz="825" spc="-4" dirty="0">
                <a:latin typeface="Arial"/>
                <a:cs typeface="Arial"/>
              </a:rPr>
              <a:t>powder</a:t>
            </a:r>
            <a:r>
              <a:rPr sz="825" spc="4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and</a:t>
            </a:r>
            <a:r>
              <a:rPr sz="825" spc="-8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baby</a:t>
            </a:r>
            <a:r>
              <a:rPr sz="825" spc="-8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food</a:t>
            </a:r>
            <a:r>
              <a:rPr sz="825" spc="-23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but</a:t>
            </a:r>
            <a:r>
              <a:rPr sz="825" spc="-11" dirty="0">
                <a:latin typeface="Arial"/>
                <a:cs typeface="Arial"/>
              </a:rPr>
              <a:t> </a:t>
            </a:r>
            <a:r>
              <a:rPr sz="825" spc="-4" dirty="0">
                <a:latin typeface="Arial"/>
                <a:cs typeface="Arial"/>
              </a:rPr>
              <a:t>also</a:t>
            </a:r>
            <a:r>
              <a:rPr sz="825" dirty="0">
                <a:latin typeface="Arial"/>
                <a:cs typeface="Arial"/>
              </a:rPr>
              <a:t> sauces,</a:t>
            </a:r>
            <a:r>
              <a:rPr sz="825" spc="-23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dressing,</a:t>
            </a:r>
            <a:r>
              <a:rPr sz="825" spc="-23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pastas,</a:t>
            </a:r>
            <a:r>
              <a:rPr sz="825" spc="-23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etc.</a:t>
            </a:r>
            <a:endParaRPr sz="825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45526" y="3271266"/>
            <a:ext cx="85725" cy="87154"/>
          </a:xfrm>
          <a:custGeom>
            <a:avLst/>
            <a:gdLst/>
            <a:ahLst/>
            <a:cxnLst/>
            <a:rect l="l" t="t" r="r" b="b"/>
            <a:pathLst>
              <a:path w="114300" h="116204">
                <a:moveTo>
                  <a:pt x="114300" y="0"/>
                </a:moveTo>
                <a:lnTo>
                  <a:pt x="0" y="0"/>
                </a:lnTo>
                <a:lnTo>
                  <a:pt x="0" y="115824"/>
                </a:lnTo>
                <a:lnTo>
                  <a:pt x="114300" y="115824"/>
                </a:lnTo>
                <a:lnTo>
                  <a:pt x="114300" y="0"/>
                </a:lnTo>
                <a:close/>
              </a:path>
            </a:pathLst>
          </a:custGeom>
          <a:solidFill>
            <a:srgbClr val="0457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 txBox="1"/>
          <p:nvPr/>
        </p:nvSpPr>
        <p:spPr>
          <a:xfrm>
            <a:off x="7762399" y="3189065"/>
            <a:ext cx="50482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Imp</a:t>
            </a:r>
            <a:r>
              <a:rPr sz="1350" spc="-11" dirty="0">
                <a:latin typeface="Arial"/>
                <a:cs typeface="Arial"/>
              </a:rPr>
              <a:t>o</a:t>
            </a:r>
            <a:r>
              <a:rPr sz="1350" dirty="0">
                <a:latin typeface="Arial"/>
                <a:cs typeface="Arial"/>
              </a:rPr>
              <a:t>rt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45526" y="3888485"/>
            <a:ext cx="85725" cy="85725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849BA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 txBox="1"/>
          <p:nvPr/>
        </p:nvSpPr>
        <p:spPr>
          <a:xfrm>
            <a:off x="7762399" y="3806000"/>
            <a:ext cx="5148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Ex</a:t>
            </a:r>
            <a:r>
              <a:rPr sz="1350" spc="-11" dirty="0">
                <a:latin typeface="Arial"/>
                <a:cs typeface="Arial"/>
              </a:rPr>
              <a:t>p</a:t>
            </a:r>
            <a:r>
              <a:rPr sz="1350" dirty="0">
                <a:latin typeface="Arial"/>
                <a:cs typeface="Arial"/>
              </a:rPr>
              <a:t>ort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3048" cy="51435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5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" y="6202679"/>
              <a:ext cx="2598420" cy="190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909" y="2694813"/>
            <a:ext cx="6264183" cy="102576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8098">
              <a:spcBef>
                <a:spcPts val="79"/>
              </a:spcBef>
            </a:pPr>
            <a:r>
              <a:rPr dirty="0"/>
              <a:t>Danish</a:t>
            </a:r>
            <a:r>
              <a:rPr spc="-4" dirty="0"/>
              <a:t> </a:t>
            </a:r>
            <a:r>
              <a:rPr dirty="0"/>
              <a:t>policy</a:t>
            </a:r>
            <a:r>
              <a:rPr spc="8" dirty="0"/>
              <a:t> </a:t>
            </a:r>
            <a:r>
              <a:rPr dirty="0"/>
              <a:t>to promote</a:t>
            </a:r>
            <a:r>
              <a:rPr spc="-4" dirty="0"/>
              <a:t> </a:t>
            </a:r>
            <a:r>
              <a:rPr dirty="0"/>
              <a:t>organic farming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6" y="5512745"/>
            <a:ext cx="1941953" cy="1359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7782" y="1787519"/>
            <a:ext cx="5584507" cy="35581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314" indent="-215265">
              <a:lnSpc>
                <a:spcPts val="1571"/>
              </a:lnSpc>
              <a:spcBef>
                <a:spcPts val="75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100%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state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 certification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system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since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1987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ensuring</a:t>
            </a:r>
            <a:r>
              <a:rPr sz="1350" spc="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high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consumer</a:t>
            </a:r>
            <a:endParaRPr sz="1350">
              <a:latin typeface="Arial"/>
              <a:cs typeface="Arial"/>
            </a:endParaRPr>
          </a:p>
          <a:p>
            <a:pPr marL="224314">
              <a:lnSpc>
                <a:spcPts val="1571"/>
              </a:lnSpc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confidence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200">
              <a:latin typeface="Arial"/>
              <a:cs typeface="Arial"/>
            </a:endParaRPr>
          </a:p>
          <a:p>
            <a:pPr marL="224314" indent="-215265">
              <a:spcBef>
                <a:spcPts val="4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Inspections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are carried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out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by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national</a:t>
            </a:r>
            <a:r>
              <a:rPr sz="135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state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inspectors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6"/>
              </a:spcBef>
              <a:buClr>
                <a:srgbClr val="076370"/>
              </a:buClr>
              <a:buFont typeface="Arial"/>
              <a:buChar char="•"/>
            </a:pPr>
            <a:endParaRPr sz="1313">
              <a:latin typeface="Arial"/>
              <a:cs typeface="Arial"/>
            </a:endParaRPr>
          </a:p>
          <a:p>
            <a:pPr marL="224314" marR="516255" indent="-215265">
              <a:lnSpc>
                <a:spcPts val="1523"/>
              </a:lnSpc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All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operators</a:t>
            </a:r>
            <a:r>
              <a:rPr sz="135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must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be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authorized</a:t>
            </a:r>
            <a:r>
              <a:rPr sz="1350" spc="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by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the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 Danish</a:t>
            </a:r>
            <a:r>
              <a:rPr sz="1350" spc="-6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AgriFish</a:t>
            </a:r>
            <a:r>
              <a:rPr sz="1350" spc="-7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Agency </a:t>
            </a:r>
            <a:r>
              <a:rPr sz="1350" spc="-363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(farms)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or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the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076370"/>
                </a:solidFill>
                <a:latin typeface="Arial"/>
                <a:cs typeface="Arial"/>
              </a:rPr>
              <a:t>Veterinary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and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Food</a:t>
            </a:r>
            <a:r>
              <a:rPr sz="1350" spc="-7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Administration</a:t>
            </a:r>
            <a:r>
              <a:rPr sz="135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(companies)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30"/>
              </a:spcBef>
              <a:buClr>
                <a:srgbClr val="076370"/>
              </a:buClr>
              <a:buFont typeface="Arial"/>
              <a:buChar char="•"/>
            </a:pPr>
            <a:endParaRPr sz="1163">
              <a:latin typeface="Arial"/>
              <a:cs typeface="Arial"/>
            </a:endParaRPr>
          </a:p>
          <a:p>
            <a:pPr marL="224314" indent="-215265">
              <a:spcBef>
                <a:spcPts val="4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All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organic</a:t>
            </a:r>
            <a:r>
              <a:rPr sz="1350" spc="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operators</a:t>
            </a:r>
            <a:r>
              <a:rPr sz="135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are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inspected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at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least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once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076370"/>
                </a:solidFill>
                <a:latin typeface="Arial"/>
                <a:cs typeface="Arial"/>
              </a:rPr>
              <a:t>year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  <a:buClr>
                <a:srgbClr val="076370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24314" indent="-215265">
              <a:spcBef>
                <a:spcPts val="4"/>
              </a:spcBef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Additional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ad-hoc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inspections</a:t>
            </a:r>
            <a:r>
              <a:rPr sz="1350" spc="19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(risk-based)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  <a:buClr>
                <a:srgbClr val="076370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All operators</a:t>
            </a:r>
            <a:r>
              <a:rPr sz="135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are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listed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on</a:t>
            </a:r>
            <a:r>
              <a:rPr sz="135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websites</a:t>
            </a:r>
            <a:r>
              <a:rPr sz="1350" spc="3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076370"/>
                </a:solidFill>
                <a:latin typeface="Arial"/>
                <a:cs typeface="Arial"/>
              </a:rPr>
              <a:t>(</a:t>
            </a:r>
            <a:r>
              <a:rPr sz="1350" u="sng" spc="-11" dirty="0">
                <a:solidFill>
                  <a:srgbClr val="076370"/>
                </a:solidFill>
                <a:uFill>
                  <a:solidFill>
                    <a:srgbClr val="076370"/>
                  </a:solidFill>
                </a:uFill>
                <a:latin typeface="Arial"/>
                <a:cs typeface="Arial"/>
                <a:hlinkClick r:id="rId3"/>
              </a:rPr>
              <a:t>www.fvst.dk</a:t>
            </a:r>
            <a:r>
              <a:rPr sz="1350" spc="45" dirty="0">
                <a:solidFill>
                  <a:srgbClr val="076370"/>
                </a:solidFill>
                <a:latin typeface="Arial"/>
                <a:cs typeface="Arial"/>
                <a:hlinkClick r:id="rId3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and</a:t>
            </a:r>
            <a:r>
              <a:rPr sz="1350" spc="15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u="sng" spc="-15" dirty="0">
                <a:solidFill>
                  <a:srgbClr val="076370"/>
                </a:solidFill>
                <a:uFill>
                  <a:solidFill>
                    <a:srgbClr val="076370"/>
                  </a:solidFill>
                </a:uFill>
                <a:latin typeface="Arial"/>
                <a:cs typeface="Arial"/>
                <a:hlinkClick r:id="rId4"/>
              </a:rPr>
              <a:t>www.lfst.dk</a:t>
            </a:r>
            <a:r>
              <a:rPr sz="1350" spc="41" dirty="0">
                <a:solidFill>
                  <a:srgbClr val="076370"/>
                </a:solidFill>
                <a:latin typeface="Arial"/>
                <a:cs typeface="Arial"/>
                <a:hlinkClick r:id="rId4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  <a:buClr>
                <a:srgbClr val="076370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24314" indent="-215265">
              <a:lnSpc>
                <a:spcPts val="1571"/>
              </a:lnSpc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Inspection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reports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 of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 food companies</a:t>
            </a:r>
            <a:r>
              <a:rPr sz="1350" spc="11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on </a:t>
            </a:r>
            <a:r>
              <a:rPr sz="1350" spc="-8" dirty="0">
                <a:solidFill>
                  <a:srgbClr val="076370"/>
                </a:solidFill>
                <a:latin typeface="Arial"/>
                <a:cs typeface="Arial"/>
              </a:rPr>
              <a:t>website</a:t>
            </a:r>
            <a:r>
              <a:rPr sz="1350" spc="30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Wingdings"/>
                <a:cs typeface="Wingdings"/>
              </a:rPr>
              <a:t></a:t>
            </a:r>
            <a:r>
              <a:rPr sz="1350" spc="38" dirty="0">
                <a:solidFill>
                  <a:srgbClr val="076370"/>
                </a:solidFill>
                <a:latin typeface="Times New Roman"/>
                <a:cs typeface="Times New Roman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Good</a:t>
            </a:r>
            <a:endParaRPr sz="1350">
              <a:latin typeface="Arial"/>
              <a:cs typeface="Arial"/>
            </a:endParaRPr>
          </a:p>
          <a:p>
            <a:pPr marL="224314">
              <a:lnSpc>
                <a:spcPts val="1571"/>
              </a:lnSpc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transparency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200">
              <a:latin typeface="Arial"/>
              <a:cs typeface="Arial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Certification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and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inspections</a:t>
            </a:r>
            <a:r>
              <a:rPr sz="1350" spc="23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are 100%</a:t>
            </a:r>
            <a:r>
              <a:rPr sz="1350" spc="8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free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6370"/>
                </a:solidFill>
                <a:latin typeface="Arial"/>
                <a:cs typeface="Arial"/>
              </a:rPr>
              <a:t>for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farmers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and</a:t>
            </a:r>
            <a:r>
              <a:rPr sz="1350" spc="4" dirty="0">
                <a:solidFill>
                  <a:srgbClr val="076370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076370"/>
                </a:solidFill>
                <a:latin typeface="Arial"/>
                <a:cs typeface="Arial"/>
              </a:rPr>
              <a:t>companies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7781" y="1093469"/>
            <a:ext cx="776382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dirty="0">
                <a:solidFill>
                  <a:srgbClr val="076370"/>
                </a:solidFill>
              </a:rPr>
              <a:t>Important</a:t>
            </a:r>
            <a:r>
              <a:rPr sz="2400" spc="-19" dirty="0">
                <a:solidFill>
                  <a:srgbClr val="076370"/>
                </a:solidFill>
              </a:rPr>
              <a:t> </a:t>
            </a:r>
            <a:r>
              <a:rPr sz="2400" dirty="0">
                <a:solidFill>
                  <a:srgbClr val="076370"/>
                </a:solidFill>
              </a:rPr>
              <a:t>elements</a:t>
            </a:r>
            <a:r>
              <a:rPr sz="2400" spc="-19" dirty="0">
                <a:solidFill>
                  <a:srgbClr val="076370"/>
                </a:solidFill>
              </a:rPr>
              <a:t> </a:t>
            </a:r>
            <a:r>
              <a:rPr sz="2400" dirty="0">
                <a:solidFill>
                  <a:srgbClr val="076370"/>
                </a:solidFill>
              </a:rPr>
              <a:t>in</a:t>
            </a:r>
            <a:r>
              <a:rPr sz="2400" spc="4" dirty="0">
                <a:solidFill>
                  <a:srgbClr val="076370"/>
                </a:solidFill>
              </a:rPr>
              <a:t> </a:t>
            </a:r>
            <a:r>
              <a:rPr sz="2400" dirty="0">
                <a:solidFill>
                  <a:srgbClr val="076370"/>
                </a:solidFill>
              </a:rPr>
              <a:t>the</a:t>
            </a:r>
            <a:r>
              <a:rPr sz="2400" spc="-19" dirty="0">
                <a:solidFill>
                  <a:srgbClr val="076370"/>
                </a:solidFill>
              </a:rPr>
              <a:t> </a:t>
            </a:r>
            <a:r>
              <a:rPr sz="2400" spc="-4" dirty="0">
                <a:solidFill>
                  <a:srgbClr val="076370"/>
                </a:solidFill>
              </a:rPr>
              <a:t>Danish</a:t>
            </a:r>
            <a:r>
              <a:rPr sz="2400" spc="-19" dirty="0">
                <a:solidFill>
                  <a:srgbClr val="076370"/>
                </a:solidFill>
              </a:rPr>
              <a:t> </a:t>
            </a:r>
            <a:r>
              <a:rPr sz="2400" spc="-4" dirty="0">
                <a:solidFill>
                  <a:srgbClr val="076370"/>
                </a:solidFill>
              </a:rPr>
              <a:t>certification</a:t>
            </a:r>
            <a:r>
              <a:rPr sz="2400" spc="-30" dirty="0">
                <a:solidFill>
                  <a:srgbClr val="076370"/>
                </a:solidFill>
              </a:rPr>
              <a:t> </a:t>
            </a:r>
            <a:r>
              <a:rPr sz="2400" spc="-4" dirty="0">
                <a:solidFill>
                  <a:srgbClr val="076370"/>
                </a:solidFill>
              </a:rPr>
              <a:t>system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75120" y="1938528"/>
            <a:ext cx="1488208" cy="140908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41974" y="3779900"/>
            <a:ext cx="1589912" cy="10538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3048" cy="51435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88307"/>
              <a:ext cx="12190476" cy="28696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82556" y="0"/>
              <a:ext cx="2407920" cy="6858000"/>
            </a:xfrm>
            <a:custGeom>
              <a:avLst/>
              <a:gdLst/>
              <a:ahLst/>
              <a:cxnLst/>
              <a:rect l="l" t="t" r="r" b="b"/>
              <a:pathLst>
                <a:path w="2407920" h="6858000">
                  <a:moveTo>
                    <a:pt x="2407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07920" y="6858000"/>
                  </a:lnTo>
                  <a:lnTo>
                    <a:pt x="2407920" y="0"/>
                  </a:lnTo>
                  <a:close/>
                </a:path>
              </a:pathLst>
            </a:custGeom>
            <a:solidFill>
              <a:srgbClr val="07637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" y="6202679"/>
              <a:ext cx="2598420" cy="1905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4053840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Policy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to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promote</a:t>
            </a:r>
            <a:r>
              <a:rPr sz="1950" spc="-23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26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farming</a:t>
            </a:r>
            <a:endParaRPr sz="1950"/>
          </a:p>
        </p:txBody>
      </p:sp>
      <p:sp>
        <p:nvSpPr>
          <p:cNvPr id="8" name="object 8"/>
          <p:cNvSpPr txBox="1"/>
          <p:nvPr/>
        </p:nvSpPr>
        <p:spPr>
          <a:xfrm>
            <a:off x="397840" y="1691240"/>
            <a:ext cx="4411980" cy="184986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9525">
              <a:spcBef>
                <a:spcPts val="1125"/>
              </a:spcBef>
            </a:pPr>
            <a:r>
              <a:rPr sz="1500" dirty="0">
                <a:latin typeface="Arial"/>
                <a:cs typeface="Arial"/>
              </a:rPr>
              <a:t>Subsidies</a:t>
            </a:r>
            <a:r>
              <a:rPr sz="1500" spc="-2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3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organic</a:t>
            </a:r>
            <a:r>
              <a:rPr sz="1500" spc="-26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farming:</a:t>
            </a:r>
            <a:endParaRPr sz="1500">
              <a:latin typeface="Arial"/>
              <a:cs typeface="Arial"/>
            </a:endParaRPr>
          </a:p>
          <a:p>
            <a:pPr marL="224314" indent="-215265">
              <a:spcBef>
                <a:spcPts val="1054"/>
              </a:spcBef>
              <a:buChar char="•"/>
              <a:tabLst>
                <a:tab pos="224314" algn="l"/>
                <a:tab pos="224790" algn="l"/>
              </a:tabLst>
            </a:pPr>
            <a:r>
              <a:rPr sz="1500" spc="-4" dirty="0">
                <a:latin typeface="Arial"/>
                <a:cs typeface="Arial"/>
              </a:rPr>
              <a:t>275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Euros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per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hectare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in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the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two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‘transition</a:t>
            </a:r>
            <a:r>
              <a:rPr sz="1500" spc="-2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years’</a:t>
            </a:r>
            <a:endParaRPr sz="1500">
              <a:latin typeface="Arial"/>
              <a:cs typeface="Arial"/>
            </a:endParaRPr>
          </a:p>
          <a:p>
            <a:pPr marL="224314" indent="-215265">
              <a:spcBef>
                <a:spcPts val="1046"/>
              </a:spcBef>
              <a:buChar char="•"/>
              <a:tabLst>
                <a:tab pos="224314" algn="l"/>
                <a:tab pos="224790" algn="l"/>
              </a:tabLst>
            </a:pPr>
            <a:r>
              <a:rPr sz="1500" spc="-38" dirty="0">
                <a:latin typeface="Arial"/>
                <a:cs typeface="Arial"/>
              </a:rPr>
              <a:t>115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Euros</a:t>
            </a:r>
            <a:r>
              <a:rPr sz="1500" spc="-2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hectare</a:t>
            </a:r>
            <a:r>
              <a:rPr sz="1500" spc="-3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-4" dirty="0">
                <a:latin typeface="Arial"/>
                <a:cs typeface="Arial"/>
              </a:rPr>
              <a:t> the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following</a:t>
            </a:r>
            <a:r>
              <a:rPr sz="1500" spc="-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years</a:t>
            </a:r>
            <a:endParaRPr sz="1500">
              <a:latin typeface="Arial"/>
              <a:cs typeface="Arial"/>
            </a:endParaRPr>
          </a:p>
          <a:p>
            <a:pPr marL="224314" indent="-215265">
              <a:spcBef>
                <a:spcPts val="1054"/>
              </a:spcBef>
              <a:buChar char="•"/>
              <a:tabLst>
                <a:tab pos="224314" algn="l"/>
                <a:tab pos="224790" algn="l"/>
              </a:tabLst>
            </a:pPr>
            <a:r>
              <a:rPr sz="1500" dirty="0">
                <a:latin typeface="Arial"/>
                <a:cs typeface="Arial"/>
              </a:rPr>
              <a:t>Free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organic</a:t>
            </a:r>
            <a:r>
              <a:rPr sz="1500" spc="-26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certification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state</a:t>
            </a:r>
            <a:r>
              <a:rPr sz="1500" spc="-26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inspection</a:t>
            </a:r>
            <a:endParaRPr sz="1500">
              <a:latin typeface="Arial"/>
              <a:cs typeface="Arial"/>
            </a:endParaRPr>
          </a:p>
          <a:p>
            <a:pPr marL="224314" indent="-215265">
              <a:spcBef>
                <a:spcPts val="1054"/>
              </a:spcBef>
              <a:buChar char="•"/>
              <a:tabLst>
                <a:tab pos="224314" algn="l"/>
                <a:tab pos="224790" algn="l"/>
              </a:tabLst>
            </a:pPr>
            <a:r>
              <a:rPr sz="1500" dirty="0">
                <a:latin typeface="Arial"/>
                <a:cs typeface="Arial"/>
              </a:rPr>
              <a:t>More</a:t>
            </a:r>
            <a:r>
              <a:rPr sz="1500" spc="-26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organic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action</a:t>
            </a:r>
            <a:r>
              <a:rPr sz="1500" spc="-2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plans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since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1987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941" y="857250"/>
            <a:ext cx="9068276" cy="5143500"/>
            <a:chOff x="99921" y="0"/>
            <a:chExt cx="120910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21" y="5231891"/>
              <a:ext cx="11724173" cy="16261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82555" y="0"/>
              <a:ext cx="2407920" cy="6858000"/>
            </a:xfrm>
            <a:custGeom>
              <a:avLst/>
              <a:gdLst/>
              <a:ahLst/>
              <a:cxnLst/>
              <a:rect l="l" t="t" r="r" b="b"/>
              <a:pathLst>
                <a:path w="2407920" h="6858000">
                  <a:moveTo>
                    <a:pt x="2407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07920" y="6858000"/>
                  </a:lnTo>
                  <a:lnTo>
                    <a:pt x="2407920" y="0"/>
                  </a:lnTo>
                  <a:close/>
                </a:path>
              </a:pathLst>
            </a:custGeom>
            <a:solidFill>
              <a:srgbClr val="07637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8" y="6202679"/>
              <a:ext cx="2598420" cy="1905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4053840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Policy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to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promote</a:t>
            </a:r>
            <a:r>
              <a:rPr sz="1950" spc="-23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26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farming</a:t>
            </a:r>
            <a:endParaRPr sz="1950"/>
          </a:p>
        </p:txBody>
      </p:sp>
      <p:sp>
        <p:nvSpPr>
          <p:cNvPr id="8" name="object 8"/>
          <p:cNvSpPr txBox="1"/>
          <p:nvPr/>
        </p:nvSpPr>
        <p:spPr>
          <a:xfrm>
            <a:off x="404698" y="1749076"/>
            <a:ext cx="6657023" cy="241332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dirty="0">
                <a:latin typeface="Arial"/>
                <a:cs typeface="Arial"/>
              </a:rPr>
              <a:t>The</a:t>
            </a:r>
            <a:r>
              <a:rPr sz="1500" spc="-8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most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recent</a:t>
            </a:r>
            <a:r>
              <a:rPr sz="1500" spc="-34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initiative</a:t>
            </a:r>
            <a:r>
              <a:rPr sz="1500" spc="8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is</a:t>
            </a:r>
            <a:r>
              <a:rPr sz="1500" dirty="0">
                <a:latin typeface="Arial"/>
                <a:cs typeface="Arial"/>
              </a:rPr>
              <a:t> the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‘Organic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Action</a:t>
            </a:r>
            <a:r>
              <a:rPr sz="1500" spc="-8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Plan</a:t>
            </a:r>
            <a:r>
              <a:rPr sz="1500" spc="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2020’</a:t>
            </a:r>
            <a:r>
              <a:rPr sz="1500" spc="-6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4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push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and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pull</a:t>
            </a:r>
            <a:endParaRPr sz="1500">
              <a:latin typeface="Arial"/>
              <a:cs typeface="Arial"/>
            </a:endParaRPr>
          </a:p>
          <a:p>
            <a:pPr marL="9525"/>
            <a:r>
              <a:rPr sz="1500" dirty="0">
                <a:latin typeface="Arial"/>
                <a:cs typeface="Arial"/>
              </a:rPr>
              <a:t>strategy:</a:t>
            </a:r>
            <a:endParaRPr sz="1500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1950">
              <a:latin typeface="Arial"/>
              <a:cs typeface="Arial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500" dirty="0">
                <a:latin typeface="Arial"/>
                <a:cs typeface="Arial"/>
              </a:rPr>
              <a:t>Financial</a:t>
            </a:r>
            <a:r>
              <a:rPr sz="1500" spc="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support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“organic</a:t>
            </a:r>
            <a:r>
              <a:rPr sz="1500" spc="-23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conversion</a:t>
            </a:r>
            <a:r>
              <a:rPr sz="1500" spc="-26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checks”</a:t>
            </a:r>
            <a:endParaRPr sz="1500">
              <a:latin typeface="Arial"/>
              <a:cs typeface="Arial"/>
            </a:endParaRPr>
          </a:p>
          <a:p>
            <a:pPr marL="224314" indent="-215265">
              <a:spcBef>
                <a:spcPts val="450"/>
              </a:spcBef>
              <a:buChar char="•"/>
              <a:tabLst>
                <a:tab pos="224314" algn="l"/>
                <a:tab pos="224790" algn="l"/>
              </a:tabLst>
            </a:pPr>
            <a:r>
              <a:rPr sz="1500" dirty="0">
                <a:latin typeface="Arial"/>
                <a:cs typeface="Arial"/>
              </a:rPr>
              <a:t>Subsidy</a:t>
            </a:r>
            <a:r>
              <a:rPr sz="1500" spc="-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conversion</a:t>
            </a:r>
            <a:r>
              <a:rPr sz="1500" spc="-26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public</a:t>
            </a:r>
            <a:r>
              <a:rPr sz="1500" spc="-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kitchens</a:t>
            </a:r>
            <a:r>
              <a:rPr sz="1500" spc="-2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from</a:t>
            </a:r>
            <a:r>
              <a:rPr sz="1500" spc="-2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conventional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food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organic</a:t>
            </a:r>
            <a:endParaRPr sz="1500">
              <a:latin typeface="Arial"/>
              <a:cs typeface="Arial"/>
            </a:endParaRPr>
          </a:p>
          <a:p>
            <a:pPr marL="224314">
              <a:spcBef>
                <a:spcPts val="4"/>
              </a:spcBef>
            </a:pPr>
            <a:r>
              <a:rPr sz="1500" dirty="0">
                <a:latin typeface="Arial"/>
                <a:cs typeface="Arial"/>
              </a:rPr>
              <a:t>food,</a:t>
            </a:r>
            <a:r>
              <a:rPr sz="1500" spc="-2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including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education</a:t>
            </a:r>
            <a:r>
              <a:rPr sz="1500" spc="-26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kitchen</a:t>
            </a:r>
            <a:r>
              <a:rPr sz="1500" spc="-23" dirty="0">
                <a:latin typeface="Arial"/>
                <a:cs typeface="Arial"/>
              </a:rPr>
              <a:t> </a:t>
            </a:r>
            <a:r>
              <a:rPr sz="1500" spc="-8" dirty="0">
                <a:latin typeface="Arial"/>
                <a:cs typeface="Arial"/>
              </a:rPr>
              <a:t>staff</a:t>
            </a:r>
            <a:endParaRPr sz="1500">
              <a:latin typeface="Arial"/>
              <a:cs typeface="Arial"/>
            </a:endParaRPr>
          </a:p>
          <a:p>
            <a:pPr marL="224314" indent="-215265">
              <a:spcBef>
                <a:spcPts val="450"/>
              </a:spcBef>
              <a:buChar char="•"/>
              <a:tabLst>
                <a:tab pos="224314" algn="l"/>
                <a:tab pos="224790" algn="l"/>
              </a:tabLst>
            </a:pPr>
            <a:r>
              <a:rPr sz="1500" dirty="0">
                <a:latin typeface="Arial"/>
                <a:cs typeface="Arial"/>
              </a:rPr>
              <a:t>Subsidy </a:t>
            </a:r>
            <a:r>
              <a:rPr sz="1500" spc="-4" dirty="0">
                <a:latin typeface="Arial"/>
                <a:cs typeface="Arial"/>
              </a:rPr>
              <a:t>for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marketing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information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campaigns</a:t>
            </a:r>
            <a:r>
              <a:rPr sz="1500" spc="-26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Denmark</a:t>
            </a:r>
            <a:endParaRPr sz="1500">
              <a:latin typeface="Arial"/>
              <a:cs typeface="Arial"/>
            </a:endParaRPr>
          </a:p>
          <a:p>
            <a:pPr marL="224314" indent="-215265">
              <a:spcBef>
                <a:spcPts val="450"/>
              </a:spcBef>
              <a:buChar char="•"/>
              <a:tabLst>
                <a:tab pos="224314" algn="l"/>
                <a:tab pos="224790" algn="l"/>
              </a:tabLst>
            </a:pPr>
            <a:r>
              <a:rPr sz="1500" dirty="0">
                <a:latin typeface="Arial"/>
                <a:cs typeface="Arial"/>
              </a:rPr>
              <a:t>Subsidy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for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export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promotion</a:t>
            </a:r>
            <a:endParaRPr sz="1500">
              <a:latin typeface="Arial"/>
              <a:cs typeface="Arial"/>
            </a:endParaRPr>
          </a:p>
          <a:p>
            <a:pPr marL="224314" indent="-215265">
              <a:spcBef>
                <a:spcPts val="450"/>
              </a:spcBef>
              <a:buChar char="•"/>
              <a:tabLst>
                <a:tab pos="224314" algn="l"/>
                <a:tab pos="224790" algn="l"/>
              </a:tabLst>
            </a:pPr>
            <a:r>
              <a:rPr sz="1500" dirty="0">
                <a:latin typeface="Arial"/>
                <a:cs typeface="Arial"/>
              </a:rPr>
              <a:t>Subsidy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for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organic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research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2857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3756" y="2784405"/>
            <a:ext cx="6935153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050" b="0" dirty="0"/>
              <a:t>Thank</a:t>
            </a:r>
            <a:r>
              <a:rPr sz="4050" b="0" spc="-11" dirty="0"/>
              <a:t> </a:t>
            </a:r>
            <a:r>
              <a:rPr sz="4050" b="0" spc="-8" dirty="0"/>
              <a:t>you </a:t>
            </a:r>
            <a:r>
              <a:rPr sz="4050" b="0" dirty="0"/>
              <a:t>for</a:t>
            </a:r>
            <a:r>
              <a:rPr sz="4050" b="0" spc="-8" dirty="0"/>
              <a:t> </a:t>
            </a:r>
            <a:r>
              <a:rPr sz="4050" b="0" spc="-4" dirty="0"/>
              <a:t>your</a:t>
            </a:r>
            <a:r>
              <a:rPr sz="4050" b="0" spc="-15" dirty="0"/>
              <a:t> </a:t>
            </a:r>
            <a:r>
              <a:rPr sz="4050" b="0" spc="-4" dirty="0"/>
              <a:t>attention</a:t>
            </a:r>
            <a:r>
              <a:rPr sz="4050" b="0" spc="-4" dirty="0">
                <a:latin typeface="MS PGothic"/>
                <a:cs typeface="MS PGothic"/>
              </a:rPr>
              <a:t>！</a:t>
            </a:r>
            <a:endParaRPr sz="405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3048" cy="51435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6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246376"/>
              <a:ext cx="12190730" cy="2510155"/>
            </a:xfrm>
            <a:custGeom>
              <a:avLst/>
              <a:gdLst/>
              <a:ahLst/>
              <a:cxnLst/>
              <a:rect l="l" t="t" r="r" b="b"/>
              <a:pathLst>
                <a:path w="12190730" h="2510154">
                  <a:moveTo>
                    <a:pt x="12190476" y="0"/>
                  </a:moveTo>
                  <a:lnTo>
                    <a:pt x="0" y="0"/>
                  </a:lnTo>
                  <a:lnTo>
                    <a:pt x="0" y="2510028"/>
                  </a:lnTo>
                  <a:lnTo>
                    <a:pt x="12190476" y="2510028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7637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066" y="2832887"/>
            <a:ext cx="700992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4" dirty="0"/>
              <a:t>Organic</a:t>
            </a:r>
            <a:r>
              <a:rPr sz="3600" spc="23" dirty="0"/>
              <a:t> </a:t>
            </a:r>
            <a:r>
              <a:rPr sz="3600" dirty="0"/>
              <a:t>farming</a:t>
            </a:r>
            <a:r>
              <a:rPr sz="3600" spc="-4" dirty="0"/>
              <a:t> and</a:t>
            </a:r>
            <a:r>
              <a:rPr sz="3600" spc="11" dirty="0"/>
              <a:t> </a:t>
            </a:r>
            <a:r>
              <a:rPr sz="3600" spc="-4" dirty="0"/>
              <a:t>production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413765" y="5348097"/>
            <a:ext cx="8353425" cy="441484"/>
            <a:chOff x="551687" y="5987796"/>
            <a:chExt cx="11137900" cy="5886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5987796"/>
              <a:ext cx="1007364" cy="5882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" y="6202680"/>
              <a:ext cx="2598420" cy="190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629" y="1272254"/>
            <a:ext cx="5438775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spc="-8" dirty="0">
                <a:solidFill>
                  <a:srgbClr val="076370"/>
                </a:solidFill>
              </a:rPr>
              <a:t>World:</a:t>
            </a:r>
            <a:r>
              <a:rPr sz="1950" spc="-19" dirty="0">
                <a:solidFill>
                  <a:srgbClr val="076370"/>
                </a:solidFill>
              </a:rPr>
              <a:t> </a:t>
            </a:r>
            <a:r>
              <a:rPr sz="1950" spc="4" dirty="0">
                <a:solidFill>
                  <a:srgbClr val="076370"/>
                </a:solidFill>
              </a:rPr>
              <a:t>Growth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of</a:t>
            </a:r>
            <a:r>
              <a:rPr sz="1950" spc="-3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the organic</a:t>
            </a:r>
            <a:r>
              <a:rPr sz="1950" spc="-19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agricultural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land</a:t>
            </a:r>
            <a:endParaRPr sz="1950"/>
          </a:p>
        </p:txBody>
      </p:sp>
      <p:grpSp>
        <p:nvGrpSpPr>
          <p:cNvPr id="3" name="object 3"/>
          <p:cNvGrpSpPr/>
          <p:nvPr/>
        </p:nvGrpSpPr>
        <p:grpSpPr>
          <a:xfrm>
            <a:off x="841248" y="2555748"/>
            <a:ext cx="6246494" cy="1885950"/>
            <a:chOff x="1121663" y="2264664"/>
            <a:chExt cx="8328659" cy="2514600"/>
          </a:xfrm>
        </p:grpSpPr>
        <p:sp>
          <p:nvSpPr>
            <p:cNvPr id="4" name="object 4"/>
            <p:cNvSpPr/>
            <p:nvPr/>
          </p:nvSpPr>
          <p:spPr>
            <a:xfrm>
              <a:off x="1121663" y="2686812"/>
              <a:ext cx="8328659" cy="2087880"/>
            </a:xfrm>
            <a:custGeom>
              <a:avLst/>
              <a:gdLst/>
              <a:ahLst/>
              <a:cxnLst/>
              <a:rect l="l" t="t" r="r" b="b"/>
              <a:pathLst>
                <a:path w="8328659" h="2087879">
                  <a:moveTo>
                    <a:pt x="0" y="2087880"/>
                  </a:moveTo>
                  <a:lnTo>
                    <a:pt x="8328659" y="2087880"/>
                  </a:lnTo>
                </a:path>
                <a:path w="8328659" h="2087879">
                  <a:moveTo>
                    <a:pt x="0" y="1566671"/>
                  </a:moveTo>
                  <a:lnTo>
                    <a:pt x="8328659" y="1566671"/>
                  </a:lnTo>
                </a:path>
                <a:path w="8328659" h="2087879">
                  <a:moveTo>
                    <a:pt x="0" y="1043939"/>
                  </a:moveTo>
                  <a:lnTo>
                    <a:pt x="8328659" y="1043939"/>
                  </a:lnTo>
                </a:path>
                <a:path w="8328659" h="2087879">
                  <a:moveTo>
                    <a:pt x="0" y="521208"/>
                  </a:moveTo>
                  <a:lnTo>
                    <a:pt x="8328659" y="521208"/>
                  </a:lnTo>
                </a:path>
                <a:path w="8328659" h="2087879">
                  <a:moveTo>
                    <a:pt x="0" y="0"/>
                  </a:moveTo>
                  <a:lnTo>
                    <a:pt x="832865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367789" y="2279142"/>
              <a:ext cx="7838440" cy="2444750"/>
            </a:xfrm>
            <a:custGeom>
              <a:avLst/>
              <a:gdLst/>
              <a:ahLst/>
              <a:cxnLst/>
              <a:rect l="l" t="t" r="r" b="b"/>
              <a:pathLst>
                <a:path w="7838440" h="2444750">
                  <a:moveTo>
                    <a:pt x="0" y="2444496"/>
                  </a:moveTo>
                  <a:lnTo>
                    <a:pt x="489203" y="2235708"/>
                  </a:lnTo>
                  <a:lnTo>
                    <a:pt x="979932" y="2115312"/>
                  </a:lnTo>
                  <a:lnTo>
                    <a:pt x="1469136" y="1979676"/>
                  </a:lnTo>
                  <a:lnTo>
                    <a:pt x="1958339" y="1670304"/>
                  </a:lnTo>
                  <a:lnTo>
                    <a:pt x="2449068" y="1493520"/>
                  </a:lnTo>
                  <a:lnTo>
                    <a:pt x="2938272" y="1441704"/>
                  </a:lnTo>
                  <a:lnTo>
                    <a:pt x="3429000" y="1373124"/>
                  </a:lnTo>
                  <a:lnTo>
                    <a:pt x="3918204" y="1216152"/>
                  </a:lnTo>
                  <a:lnTo>
                    <a:pt x="4408932" y="1123188"/>
                  </a:lnTo>
                  <a:lnTo>
                    <a:pt x="4898136" y="1153668"/>
                  </a:lnTo>
                  <a:lnTo>
                    <a:pt x="5388864" y="1060704"/>
                  </a:lnTo>
                  <a:lnTo>
                    <a:pt x="5878068" y="1054608"/>
                  </a:lnTo>
                  <a:lnTo>
                    <a:pt x="6367271" y="762000"/>
                  </a:lnTo>
                  <a:lnTo>
                    <a:pt x="6858000" y="699516"/>
                  </a:lnTo>
                  <a:lnTo>
                    <a:pt x="7347204" y="391668"/>
                  </a:lnTo>
                  <a:lnTo>
                    <a:pt x="7837932" y="0"/>
                  </a:lnTo>
                </a:path>
              </a:pathLst>
            </a:custGeom>
            <a:ln w="28956">
              <a:solidFill>
                <a:srgbClr val="07637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/>
          <p:nvPr/>
        </p:nvSpPr>
        <p:spPr>
          <a:xfrm>
            <a:off x="841248" y="2480309"/>
            <a:ext cx="6246494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841248" y="2088261"/>
            <a:ext cx="6246494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841248" y="4830317"/>
            <a:ext cx="6246494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607467" y="2784443"/>
            <a:ext cx="6433661" cy="2302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75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750">
              <a:latin typeface="Arial"/>
              <a:cs typeface="Arial"/>
            </a:endParaRPr>
          </a:p>
          <a:p>
            <a:pPr marL="9525"/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75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750">
              <a:latin typeface="Arial"/>
              <a:cs typeface="Arial"/>
            </a:endParaRPr>
          </a:p>
          <a:p>
            <a:pPr marL="9525"/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75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750">
              <a:latin typeface="Arial"/>
              <a:cs typeface="Arial"/>
            </a:endParaRPr>
          </a:p>
          <a:p>
            <a:pPr marL="9525"/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75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750">
              <a:latin typeface="Arial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75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750">
              <a:latin typeface="Arial"/>
              <a:cs typeface="Arial"/>
            </a:endParaRPr>
          </a:p>
          <a:p>
            <a:pPr marL="72390">
              <a:lnSpc>
                <a:spcPts val="1076"/>
              </a:lnSpc>
            </a:pP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L="290989">
              <a:lnSpc>
                <a:spcPts val="1076"/>
              </a:lnSpc>
              <a:tabLst>
                <a:tab pos="658654" algn="l"/>
                <a:tab pos="1025843" algn="l"/>
                <a:tab pos="1393508" algn="l"/>
                <a:tab pos="1760696" algn="l"/>
                <a:tab pos="2128361" algn="l"/>
                <a:tab pos="2495550" algn="l"/>
                <a:tab pos="2863215" algn="l"/>
                <a:tab pos="3230404" algn="l"/>
                <a:tab pos="3598069" algn="l"/>
                <a:tab pos="3965734" algn="l"/>
                <a:tab pos="4333399" algn="l"/>
                <a:tab pos="4700588" algn="l"/>
                <a:tab pos="5067776" algn="l"/>
                <a:tab pos="5435441" algn="l"/>
                <a:tab pos="5802630" algn="l"/>
                <a:tab pos="6170294" algn="l"/>
              </a:tabLst>
            </a:pP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9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9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9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9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466" y="2392871"/>
            <a:ext cx="14478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5516" y="1757381"/>
            <a:ext cx="1075849" cy="393055"/>
          </a:xfrm>
          <a:prstGeom prst="rect">
            <a:avLst/>
          </a:prstGeom>
        </p:spPr>
        <p:txBody>
          <a:bodyPr vert="horz" wrap="square" lIns="0" tIns="43814" rIns="0" bIns="0" rtlCol="0">
            <a:spAutoFit/>
          </a:bodyPr>
          <a:lstStyle/>
          <a:p>
            <a:pPr marL="9525">
              <a:spcBef>
                <a:spcPts val="344"/>
              </a:spcBef>
            </a:pPr>
            <a:r>
              <a:rPr sz="1200" spc="-4" dirty="0">
                <a:latin typeface="Arial"/>
                <a:cs typeface="Arial"/>
              </a:rPr>
              <a:t>Million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hectares</a:t>
            </a:r>
            <a:endParaRPr sz="1200">
              <a:latin typeface="Arial"/>
              <a:cs typeface="Arial"/>
            </a:endParaRPr>
          </a:p>
          <a:p>
            <a:pPr marL="71438">
              <a:spcBef>
                <a:spcPts val="206"/>
              </a:spcBef>
            </a:pP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70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765" y="5511547"/>
            <a:ext cx="1911096" cy="13487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825966" y="5423611"/>
            <a:ext cx="1993583" cy="13135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788" dirty="0">
                <a:latin typeface="Arial"/>
                <a:cs typeface="Arial"/>
              </a:rPr>
              <a:t>Source</a:t>
            </a:r>
            <a:r>
              <a:rPr sz="788" spc="-19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:</a:t>
            </a:r>
            <a:r>
              <a:rPr sz="788" spc="-8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FiBL,</a:t>
            </a:r>
            <a:r>
              <a:rPr sz="788" spc="-26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IFOAM</a:t>
            </a:r>
            <a:r>
              <a:rPr sz="788" spc="-26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and</a:t>
            </a:r>
            <a:r>
              <a:rPr sz="788" spc="-4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SOEL</a:t>
            </a:r>
            <a:r>
              <a:rPr sz="788" spc="-23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1999-2018</a:t>
            </a:r>
            <a:endParaRPr sz="78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02888" y="2452021"/>
            <a:ext cx="69246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latin typeface="Arial"/>
                <a:cs typeface="Arial"/>
              </a:rPr>
              <a:t>57.8</a:t>
            </a:r>
            <a:r>
              <a:rPr sz="1050" spc="-23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illion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3768" y="2022967"/>
            <a:ext cx="4249103" cy="2904649"/>
            <a:chOff x="2098357" y="1554289"/>
            <a:chExt cx="5665470" cy="3872865"/>
          </a:xfrm>
        </p:grpSpPr>
        <p:sp>
          <p:nvSpPr>
            <p:cNvPr id="3" name="object 3"/>
            <p:cNvSpPr/>
            <p:nvPr/>
          </p:nvSpPr>
          <p:spPr>
            <a:xfrm>
              <a:off x="2148840" y="1563623"/>
              <a:ext cx="5614670" cy="3854450"/>
            </a:xfrm>
            <a:custGeom>
              <a:avLst/>
              <a:gdLst/>
              <a:ahLst/>
              <a:cxnLst/>
              <a:rect l="l" t="t" r="r" b="b"/>
              <a:pathLst>
                <a:path w="5614670" h="3854450">
                  <a:moveTo>
                    <a:pt x="603504" y="3567684"/>
                  </a:moveTo>
                  <a:lnTo>
                    <a:pt x="0" y="3567684"/>
                  </a:lnTo>
                  <a:lnTo>
                    <a:pt x="0" y="3854196"/>
                  </a:lnTo>
                  <a:lnTo>
                    <a:pt x="603504" y="3854196"/>
                  </a:lnTo>
                  <a:lnTo>
                    <a:pt x="603504" y="3567684"/>
                  </a:lnTo>
                  <a:close/>
                </a:path>
                <a:path w="5614670" h="3854450">
                  <a:moveTo>
                    <a:pt x="681228" y="3270504"/>
                  </a:moveTo>
                  <a:lnTo>
                    <a:pt x="0" y="3270504"/>
                  </a:lnTo>
                  <a:lnTo>
                    <a:pt x="0" y="3557016"/>
                  </a:lnTo>
                  <a:lnTo>
                    <a:pt x="681228" y="3557016"/>
                  </a:lnTo>
                  <a:lnTo>
                    <a:pt x="681228" y="3270504"/>
                  </a:lnTo>
                  <a:close/>
                </a:path>
                <a:path w="5614670" h="3854450">
                  <a:moveTo>
                    <a:pt x="720852" y="2973324"/>
                  </a:moveTo>
                  <a:lnTo>
                    <a:pt x="0" y="2973324"/>
                  </a:lnTo>
                  <a:lnTo>
                    <a:pt x="0" y="3258312"/>
                  </a:lnTo>
                  <a:lnTo>
                    <a:pt x="720852" y="3258312"/>
                  </a:lnTo>
                  <a:lnTo>
                    <a:pt x="720852" y="2973324"/>
                  </a:lnTo>
                  <a:close/>
                </a:path>
                <a:path w="5614670" h="3854450">
                  <a:moveTo>
                    <a:pt x="954024" y="2676144"/>
                  </a:moveTo>
                  <a:lnTo>
                    <a:pt x="0" y="2676144"/>
                  </a:lnTo>
                  <a:lnTo>
                    <a:pt x="0" y="2961132"/>
                  </a:lnTo>
                  <a:lnTo>
                    <a:pt x="954024" y="2961132"/>
                  </a:lnTo>
                  <a:lnTo>
                    <a:pt x="954024" y="2676144"/>
                  </a:lnTo>
                  <a:close/>
                </a:path>
                <a:path w="5614670" h="3854450">
                  <a:moveTo>
                    <a:pt x="1359408" y="2378964"/>
                  </a:moveTo>
                  <a:lnTo>
                    <a:pt x="0" y="2378964"/>
                  </a:lnTo>
                  <a:lnTo>
                    <a:pt x="0" y="2663952"/>
                  </a:lnTo>
                  <a:lnTo>
                    <a:pt x="1359408" y="2663952"/>
                  </a:lnTo>
                  <a:lnTo>
                    <a:pt x="1359408" y="2378964"/>
                  </a:lnTo>
                  <a:close/>
                </a:path>
                <a:path w="5614670" h="3854450">
                  <a:moveTo>
                    <a:pt x="1362456" y="2081784"/>
                  </a:moveTo>
                  <a:lnTo>
                    <a:pt x="0" y="2081784"/>
                  </a:lnTo>
                  <a:lnTo>
                    <a:pt x="0" y="2366772"/>
                  </a:lnTo>
                  <a:lnTo>
                    <a:pt x="1362456" y="2366772"/>
                  </a:lnTo>
                  <a:lnTo>
                    <a:pt x="1362456" y="2081784"/>
                  </a:lnTo>
                  <a:close/>
                </a:path>
                <a:path w="5614670" h="3854450">
                  <a:moveTo>
                    <a:pt x="1493520" y="1784604"/>
                  </a:moveTo>
                  <a:lnTo>
                    <a:pt x="0" y="1784604"/>
                  </a:lnTo>
                  <a:lnTo>
                    <a:pt x="0" y="2069592"/>
                  </a:lnTo>
                  <a:lnTo>
                    <a:pt x="1493520" y="2069592"/>
                  </a:lnTo>
                  <a:lnTo>
                    <a:pt x="1493520" y="1784604"/>
                  </a:lnTo>
                  <a:close/>
                </a:path>
                <a:path w="5614670" h="3854450">
                  <a:moveTo>
                    <a:pt x="1537716" y="1487424"/>
                  </a:moveTo>
                  <a:lnTo>
                    <a:pt x="0" y="1487424"/>
                  </a:lnTo>
                  <a:lnTo>
                    <a:pt x="0" y="1772412"/>
                  </a:lnTo>
                  <a:lnTo>
                    <a:pt x="1537716" y="1772412"/>
                  </a:lnTo>
                  <a:lnTo>
                    <a:pt x="1537716" y="1487424"/>
                  </a:lnTo>
                  <a:close/>
                </a:path>
                <a:path w="5614670" h="3854450">
                  <a:moveTo>
                    <a:pt x="1588008" y="1190244"/>
                  </a:moveTo>
                  <a:lnTo>
                    <a:pt x="0" y="1190244"/>
                  </a:lnTo>
                  <a:lnTo>
                    <a:pt x="0" y="1475232"/>
                  </a:lnTo>
                  <a:lnTo>
                    <a:pt x="1588008" y="1475232"/>
                  </a:lnTo>
                  <a:lnTo>
                    <a:pt x="1588008" y="1190244"/>
                  </a:lnTo>
                  <a:close/>
                </a:path>
                <a:path w="5614670" h="3854450">
                  <a:moveTo>
                    <a:pt x="3479292" y="893064"/>
                  </a:moveTo>
                  <a:lnTo>
                    <a:pt x="0" y="893064"/>
                  </a:lnTo>
                  <a:lnTo>
                    <a:pt x="0" y="1178052"/>
                  </a:lnTo>
                  <a:lnTo>
                    <a:pt x="3479292" y="1178052"/>
                  </a:lnTo>
                  <a:lnTo>
                    <a:pt x="3479292" y="893064"/>
                  </a:lnTo>
                  <a:close/>
                </a:path>
                <a:path w="5614670" h="3854450">
                  <a:moveTo>
                    <a:pt x="4274820" y="595884"/>
                  </a:moveTo>
                  <a:lnTo>
                    <a:pt x="0" y="595884"/>
                  </a:lnTo>
                  <a:lnTo>
                    <a:pt x="0" y="880872"/>
                  </a:lnTo>
                  <a:lnTo>
                    <a:pt x="4274820" y="880872"/>
                  </a:lnTo>
                  <a:lnTo>
                    <a:pt x="4274820" y="595884"/>
                  </a:lnTo>
                  <a:close/>
                </a:path>
                <a:path w="5614670" h="3854450">
                  <a:moveTo>
                    <a:pt x="4992624" y="298704"/>
                  </a:moveTo>
                  <a:lnTo>
                    <a:pt x="0" y="298704"/>
                  </a:lnTo>
                  <a:lnTo>
                    <a:pt x="0" y="583692"/>
                  </a:lnTo>
                  <a:lnTo>
                    <a:pt x="4992624" y="583692"/>
                  </a:lnTo>
                  <a:lnTo>
                    <a:pt x="4992624" y="298704"/>
                  </a:lnTo>
                  <a:close/>
                </a:path>
                <a:path w="5614670" h="3854450">
                  <a:moveTo>
                    <a:pt x="5614416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5614416" y="286512"/>
                  </a:lnTo>
                  <a:lnTo>
                    <a:pt x="5614416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2103120" y="1559052"/>
              <a:ext cx="45720" cy="3863340"/>
            </a:xfrm>
            <a:custGeom>
              <a:avLst/>
              <a:gdLst/>
              <a:ahLst/>
              <a:cxnLst/>
              <a:rect l="l" t="t" r="r" b="b"/>
              <a:pathLst>
                <a:path w="45719" h="3863340">
                  <a:moveTo>
                    <a:pt x="45719" y="3863340"/>
                  </a:moveTo>
                  <a:lnTo>
                    <a:pt x="45719" y="0"/>
                  </a:lnTo>
                </a:path>
                <a:path w="45719" h="3863340">
                  <a:moveTo>
                    <a:pt x="0" y="3863340"/>
                  </a:moveTo>
                  <a:lnTo>
                    <a:pt x="45719" y="3863340"/>
                  </a:lnTo>
                </a:path>
                <a:path w="45719" h="3863340">
                  <a:moveTo>
                    <a:pt x="0" y="3566160"/>
                  </a:moveTo>
                  <a:lnTo>
                    <a:pt x="45719" y="3566160"/>
                  </a:lnTo>
                </a:path>
                <a:path w="45719" h="3863340">
                  <a:moveTo>
                    <a:pt x="0" y="3268979"/>
                  </a:moveTo>
                  <a:lnTo>
                    <a:pt x="45719" y="3268979"/>
                  </a:lnTo>
                </a:path>
                <a:path w="45719" h="3863340">
                  <a:moveTo>
                    <a:pt x="0" y="2971800"/>
                  </a:moveTo>
                  <a:lnTo>
                    <a:pt x="45719" y="2971800"/>
                  </a:lnTo>
                </a:path>
                <a:path w="45719" h="3863340">
                  <a:moveTo>
                    <a:pt x="0" y="2674620"/>
                  </a:moveTo>
                  <a:lnTo>
                    <a:pt x="45719" y="2674620"/>
                  </a:lnTo>
                </a:path>
                <a:path w="45719" h="3863340">
                  <a:moveTo>
                    <a:pt x="0" y="2377440"/>
                  </a:moveTo>
                  <a:lnTo>
                    <a:pt x="45719" y="2377440"/>
                  </a:lnTo>
                </a:path>
                <a:path w="45719" h="3863340">
                  <a:moveTo>
                    <a:pt x="0" y="2080260"/>
                  </a:moveTo>
                  <a:lnTo>
                    <a:pt x="45719" y="2080260"/>
                  </a:lnTo>
                </a:path>
                <a:path w="45719" h="3863340">
                  <a:moveTo>
                    <a:pt x="0" y="1783080"/>
                  </a:moveTo>
                  <a:lnTo>
                    <a:pt x="45719" y="1783080"/>
                  </a:lnTo>
                </a:path>
                <a:path w="45719" h="3863340">
                  <a:moveTo>
                    <a:pt x="0" y="1485900"/>
                  </a:moveTo>
                  <a:lnTo>
                    <a:pt x="45719" y="1485900"/>
                  </a:lnTo>
                </a:path>
                <a:path w="45719" h="3863340">
                  <a:moveTo>
                    <a:pt x="0" y="1188720"/>
                  </a:moveTo>
                  <a:lnTo>
                    <a:pt x="45719" y="1188720"/>
                  </a:lnTo>
                </a:path>
                <a:path w="45719" h="3863340">
                  <a:moveTo>
                    <a:pt x="0" y="891539"/>
                  </a:moveTo>
                  <a:lnTo>
                    <a:pt x="45719" y="891539"/>
                  </a:lnTo>
                </a:path>
                <a:path w="45719" h="3863340">
                  <a:moveTo>
                    <a:pt x="0" y="594360"/>
                  </a:moveTo>
                  <a:lnTo>
                    <a:pt x="45719" y="594360"/>
                  </a:lnTo>
                </a:path>
                <a:path w="45719" h="3863340">
                  <a:moveTo>
                    <a:pt x="0" y="297180"/>
                  </a:moveTo>
                  <a:lnTo>
                    <a:pt x="45719" y="297180"/>
                  </a:lnTo>
                </a:path>
                <a:path w="45719" h="386334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06512" y="4732115"/>
            <a:ext cx="21145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217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4804" y="4508945"/>
            <a:ext cx="21145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245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4046" y="4286059"/>
            <a:ext cx="21145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259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9401" y="4062984"/>
            <a:ext cx="21145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343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3821" y="3617023"/>
            <a:ext cx="213360" cy="37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430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490</a:t>
            </a:r>
            <a:endParaRPr sz="900">
              <a:latin typeface="Arial"/>
              <a:cs typeface="Arial"/>
            </a:endParaRPr>
          </a:p>
          <a:p>
            <a:pPr marL="9525">
              <a:spcBef>
                <a:spcPts val="6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489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4023" y="3394138"/>
            <a:ext cx="21145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537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7360" y="3170968"/>
            <a:ext cx="21145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553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4889" y="2948083"/>
            <a:ext cx="21145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571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9725" y="2724779"/>
            <a:ext cx="27527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1251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96371" y="2502123"/>
            <a:ext cx="27527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1537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4533" y="2279238"/>
            <a:ext cx="27527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1795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02021" y="2056066"/>
            <a:ext cx="27527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5765" y="2050160"/>
            <a:ext cx="818674" cy="283212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4286" algn="r">
              <a:spcBef>
                <a:spcPts val="75"/>
              </a:spcBef>
            </a:pP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Spain</a:t>
            </a:r>
            <a:endParaRPr sz="900">
              <a:latin typeface="Arial"/>
              <a:cs typeface="Arial"/>
            </a:endParaRPr>
          </a:p>
          <a:p>
            <a:pPr marL="339090" marR="3810" indent="259556" algn="r">
              <a:lnSpc>
                <a:spcPct val="162500"/>
              </a:lnSpc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900" spc="-8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aly  France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 G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900" spc="-8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y  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Austria</a:t>
            </a:r>
            <a:endParaRPr sz="900">
              <a:latin typeface="Arial"/>
              <a:cs typeface="Arial"/>
            </a:endParaRPr>
          </a:p>
          <a:p>
            <a:pPr marL="452914" marR="4286" indent="-57150" algn="r">
              <a:lnSpc>
                <a:spcPct val="162500"/>
              </a:lnSpc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n 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sz="900" spc="-11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la</a:t>
            </a:r>
            <a:r>
              <a:rPr sz="900" spc="-8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  <a:p>
            <a:pPr marR="4286" algn="r">
              <a:spcBef>
                <a:spcPts val="679"/>
              </a:spcBef>
            </a:pPr>
            <a:r>
              <a:rPr sz="900" spc="-8" dirty="0">
                <a:solidFill>
                  <a:srgbClr val="585858"/>
                </a:solidFill>
                <a:latin typeface="Arial"/>
                <a:cs typeface="Arial"/>
              </a:rPr>
              <a:t>UK</a:t>
            </a:r>
            <a:endParaRPr sz="900">
              <a:latin typeface="Arial"/>
              <a:cs typeface="Arial"/>
            </a:endParaRPr>
          </a:p>
          <a:p>
            <a:pPr marR="4286" algn="r">
              <a:spcBef>
                <a:spcPts val="675"/>
              </a:spcBef>
            </a:pP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Czech</a:t>
            </a:r>
            <a:r>
              <a:rPr sz="900" spc="-53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Republic</a:t>
            </a:r>
            <a:endParaRPr sz="900">
              <a:latin typeface="Arial"/>
              <a:cs typeface="Arial"/>
            </a:endParaRPr>
          </a:p>
          <a:p>
            <a:pPr marL="345281" marR="3810" indent="88106" algn="r">
              <a:lnSpc>
                <a:spcPct val="162500"/>
              </a:lnSpc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Gr</a:t>
            </a:r>
            <a:r>
              <a:rPr sz="900" spc="-8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ece  Latvia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Portugal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900" spc="-8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900" spc="-4" dirty="0">
                <a:solidFill>
                  <a:srgbClr val="585858"/>
                </a:solidFill>
                <a:latin typeface="Arial"/>
                <a:cs typeface="Arial"/>
              </a:rPr>
              <a:t>ma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rk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98779" y="1239774"/>
            <a:ext cx="6720840" cy="3212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25" spc="-4" dirty="0">
                <a:solidFill>
                  <a:srgbClr val="076370"/>
                </a:solidFill>
              </a:rPr>
              <a:t>Agricultural</a:t>
            </a:r>
            <a:r>
              <a:rPr sz="2025" spc="4" dirty="0">
                <a:solidFill>
                  <a:srgbClr val="076370"/>
                </a:solidFill>
              </a:rPr>
              <a:t> </a:t>
            </a:r>
            <a:r>
              <a:rPr sz="2025" spc="-4" dirty="0">
                <a:solidFill>
                  <a:srgbClr val="076370"/>
                </a:solidFill>
              </a:rPr>
              <a:t>organic</a:t>
            </a:r>
            <a:r>
              <a:rPr sz="2025" spc="8" dirty="0">
                <a:solidFill>
                  <a:srgbClr val="076370"/>
                </a:solidFill>
              </a:rPr>
              <a:t> </a:t>
            </a:r>
            <a:r>
              <a:rPr sz="2025" dirty="0">
                <a:solidFill>
                  <a:srgbClr val="076370"/>
                </a:solidFill>
              </a:rPr>
              <a:t>land</a:t>
            </a:r>
            <a:r>
              <a:rPr sz="2025" spc="8" dirty="0">
                <a:solidFill>
                  <a:srgbClr val="076370"/>
                </a:solidFill>
              </a:rPr>
              <a:t> </a:t>
            </a:r>
            <a:r>
              <a:rPr sz="2025" dirty="0">
                <a:solidFill>
                  <a:srgbClr val="076370"/>
                </a:solidFill>
              </a:rPr>
              <a:t>in</a:t>
            </a:r>
            <a:r>
              <a:rPr sz="2025" spc="4" dirty="0">
                <a:solidFill>
                  <a:srgbClr val="076370"/>
                </a:solidFill>
              </a:rPr>
              <a:t> </a:t>
            </a:r>
            <a:r>
              <a:rPr sz="2025" spc="-4" dirty="0">
                <a:solidFill>
                  <a:srgbClr val="076370"/>
                </a:solidFill>
              </a:rPr>
              <a:t>some</a:t>
            </a:r>
            <a:r>
              <a:rPr sz="2025" spc="8" dirty="0">
                <a:solidFill>
                  <a:srgbClr val="076370"/>
                </a:solidFill>
              </a:rPr>
              <a:t> </a:t>
            </a:r>
            <a:r>
              <a:rPr sz="2025" spc="-4" dirty="0">
                <a:solidFill>
                  <a:srgbClr val="076370"/>
                </a:solidFill>
              </a:rPr>
              <a:t>EU-countries</a:t>
            </a:r>
            <a:r>
              <a:rPr sz="2025" spc="11" dirty="0">
                <a:solidFill>
                  <a:srgbClr val="076370"/>
                </a:solidFill>
              </a:rPr>
              <a:t> </a:t>
            </a:r>
            <a:r>
              <a:rPr sz="2025" dirty="0">
                <a:solidFill>
                  <a:srgbClr val="076370"/>
                </a:solidFill>
              </a:rPr>
              <a:t>in</a:t>
            </a:r>
            <a:r>
              <a:rPr sz="2025" spc="4" dirty="0">
                <a:solidFill>
                  <a:srgbClr val="076370"/>
                </a:solidFill>
              </a:rPr>
              <a:t> </a:t>
            </a:r>
            <a:r>
              <a:rPr sz="2025" spc="-4" dirty="0">
                <a:solidFill>
                  <a:srgbClr val="076370"/>
                </a:solidFill>
              </a:rPr>
              <a:t>2016</a:t>
            </a:r>
            <a:endParaRPr sz="2025"/>
          </a:p>
        </p:txBody>
      </p:sp>
      <p:grpSp>
        <p:nvGrpSpPr>
          <p:cNvPr id="19" name="object 19"/>
          <p:cNvGrpSpPr/>
          <p:nvPr/>
        </p:nvGrpSpPr>
        <p:grpSpPr>
          <a:xfrm>
            <a:off x="3803903" y="3286125"/>
            <a:ext cx="2811780" cy="1559242"/>
            <a:chOff x="5071871" y="3238500"/>
            <a:chExt cx="3749040" cy="2078989"/>
          </a:xfrm>
        </p:grpSpPr>
        <p:sp>
          <p:nvSpPr>
            <p:cNvPr id="20" name="object 20"/>
            <p:cNvSpPr/>
            <p:nvPr/>
          </p:nvSpPr>
          <p:spPr>
            <a:xfrm>
              <a:off x="5090160" y="3238499"/>
              <a:ext cx="3714115" cy="2010410"/>
            </a:xfrm>
            <a:custGeom>
              <a:avLst/>
              <a:gdLst/>
              <a:ahLst/>
              <a:cxnLst/>
              <a:rect l="l" t="t" r="r" b="b"/>
              <a:pathLst>
                <a:path w="3714115" h="2010410">
                  <a:moveTo>
                    <a:pt x="509016" y="501396"/>
                  </a:moveTo>
                  <a:lnTo>
                    <a:pt x="0" y="501396"/>
                  </a:lnTo>
                  <a:lnTo>
                    <a:pt x="0" y="2010156"/>
                  </a:lnTo>
                  <a:lnTo>
                    <a:pt x="509016" y="2010156"/>
                  </a:lnTo>
                  <a:lnTo>
                    <a:pt x="509016" y="501396"/>
                  </a:lnTo>
                  <a:close/>
                </a:path>
                <a:path w="3714115" h="2010410">
                  <a:moveTo>
                    <a:pt x="1042416" y="435864"/>
                  </a:moveTo>
                  <a:lnTo>
                    <a:pt x="533400" y="435864"/>
                  </a:lnTo>
                  <a:lnTo>
                    <a:pt x="533400" y="2010156"/>
                  </a:lnTo>
                  <a:lnTo>
                    <a:pt x="1042416" y="2010156"/>
                  </a:lnTo>
                  <a:lnTo>
                    <a:pt x="1042416" y="435864"/>
                  </a:lnTo>
                  <a:close/>
                </a:path>
                <a:path w="3714115" h="2010410">
                  <a:moveTo>
                    <a:pt x="1577340" y="335280"/>
                  </a:moveTo>
                  <a:lnTo>
                    <a:pt x="1068324" y="335280"/>
                  </a:lnTo>
                  <a:lnTo>
                    <a:pt x="1068324" y="2010156"/>
                  </a:lnTo>
                  <a:lnTo>
                    <a:pt x="1577340" y="2010156"/>
                  </a:lnTo>
                  <a:lnTo>
                    <a:pt x="1577340" y="335280"/>
                  </a:lnTo>
                  <a:close/>
                </a:path>
                <a:path w="3714115" h="2010410">
                  <a:moveTo>
                    <a:pt x="2110740" y="318516"/>
                  </a:moveTo>
                  <a:lnTo>
                    <a:pt x="1603248" y="318516"/>
                  </a:lnTo>
                  <a:lnTo>
                    <a:pt x="1603248" y="2010156"/>
                  </a:lnTo>
                  <a:lnTo>
                    <a:pt x="2110740" y="2010156"/>
                  </a:lnTo>
                  <a:lnTo>
                    <a:pt x="2110740" y="318516"/>
                  </a:lnTo>
                  <a:close/>
                </a:path>
                <a:path w="3714115" h="2010410">
                  <a:moveTo>
                    <a:pt x="2645664" y="301752"/>
                  </a:moveTo>
                  <a:lnTo>
                    <a:pt x="2136648" y="301752"/>
                  </a:lnTo>
                  <a:lnTo>
                    <a:pt x="2136648" y="2010156"/>
                  </a:lnTo>
                  <a:lnTo>
                    <a:pt x="2645664" y="2010156"/>
                  </a:lnTo>
                  <a:lnTo>
                    <a:pt x="2645664" y="301752"/>
                  </a:lnTo>
                  <a:close/>
                </a:path>
                <a:path w="3714115" h="2010410">
                  <a:moveTo>
                    <a:pt x="3180588" y="150876"/>
                  </a:moveTo>
                  <a:lnTo>
                    <a:pt x="2671572" y="150876"/>
                  </a:lnTo>
                  <a:lnTo>
                    <a:pt x="2671572" y="2010156"/>
                  </a:lnTo>
                  <a:lnTo>
                    <a:pt x="3180588" y="2010156"/>
                  </a:lnTo>
                  <a:lnTo>
                    <a:pt x="3180588" y="150876"/>
                  </a:lnTo>
                  <a:close/>
                </a:path>
                <a:path w="3714115" h="2010410">
                  <a:moveTo>
                    <a:pt x="3713988" y="0"/>
                  </a:moveTo>
                  <a:lnTo>
                    <a:pt x="3204972" y="0"/>
                  </a:lnTo>
                  <a:lnTo>
                    <a:pt x="3204972" y="2010156"/>
                  </a:lnTo>
                  <a:lnTo>
                    <a:pt x="3713988" y="2010156"/>
                  </a:lnTo>
                  <a:lnTo>
                    <a:pt x="371398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6443" y="5248655"/>
              <a:ext cx="3740150" cy="68580"/>
            </a:xfrm>
            <a:custGeom>
              <a:avLst/>
              <a:gdLst/>
              <a:ahLst/>
              <a:cxnLst/>
              <a:rect l="l" t="t" r="r" b="b"/>
              <a:pathLst>
                <a:path w="3740150" h="68579">
                  <a:moveTo>
                    <a:pt x="0" y="0"/>
                  </a:moveTo>
                  <a:lnTo>
                    <a:pt x="3739896" y="0"/>
                  </a:lnTo>
                </a:path>
                <a:path w="3740150" h="68579">
                  <a:moveTo>
                    <a:pt x="0" y="0"/>
                  </a:moveTo>
                  <a:lnTo>
                    <a:pt x="0" y="68580"/>
                  </a:lnTo>
                </a:path>
                <a:path w="3740150" h="68579">
                  <a:moveTo>
                    <a:pt x="534923" y="0"/>
                  </a:moveTo>
                  <a:lnTo>
                    <a:pt x="534923" y="68580"/>
                  </a:lnTo>
                </a:path>
                <a:path w="3740150" h="68579">
                  <a:moveTo>
                    <a:pt x="1069847" y="0"/>
                  </a:moveTo>
                  <a:lnTo>
                    <a:pt x="1069847" y="68580"/>
                  </a:lnTo>
                </a:path>
                <a:path w="3740150" h="68579">
                  <a:moveTo>
                    <a:pt x="1603248" y="0"/>
                  </a:moveTo>
                  <a:lnTo>
                    <a:pt x="1603248" y="68580"/>
                  </a:lnTo>
                </a:path>
                <a:path w="3740150" h="68579">
                  <a:moveTo>
                    <a:pt x="2138172" y="0"/>
                  </a:moveTo>
                  <a:lnTo>
                    <a:pt x="2138172" y="68580"/>
                  </a:lnTo>
                </a:path>
                <a:path w="3740150" h="68579">
                  <a:moveTo>
                    <a:pt x="2671572" y="0"/>
                  </a:moveTo>
                  <a:lnTo>
                    <a:pt x="2671572" y="68580"/>
                  </a:lnTo>
                </a:path>
                <a:path w="3740150" h="68579">
                  <a:moveTo>
                    <a:pt x="3206496" y="0"/>
                  </a:moveTo>
                  <a:lnTo>
                    <a:pt x="3206496" y="68580"/>
                  </a:lnTo>
                </a:path>
                <a:path w="3740150" h="68579">
                  <a:moveTo>
                    <a:pt x="3739896" y="0"/>
                  </a:moveTo>
                  <a:lnTo>
                    <a:pt x="3739896" y="6858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61733" y="3687604"/>
            <a:ext cx="9382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06634" y="3637312"/>
            <a:ext cx="20574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9,4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25734" y="3561874"/>
            <a:ext cx="16764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70443" y="3549072"/>
            <a:ext cx="28003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10,1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71160" y="3536499"/>
            <a:ext cx="28003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10,2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77592" y="3423856"/>
            <a:ext cx="26955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8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1,1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28600" y="3310699"/>
            <a:ext cx="16764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08571" y="4872228"/>
            <a:ext cx="280511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2010</a:t>
            </a:r>
            <a:r>
              <a:rPr sz="1350" spc="-22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2011</a:t>
            </a:r>
            <a:r>
              <a:rPr sz="1350" spc="-22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2012</a:t>
            </a:r>
            <a:r>
              <a:rPr sz="1350" spc="-22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2013</a:t>
            </a:r>
            <a:r>
              <a:rPr sz="1350" spc="-22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2014</a:t>
            </a:r>
            <a:r>
              <a:rPr sz="1350" spc="-22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2015</a:t>
            </a:r>
            <a:r>
              <a:rPr sz="1350" spc="-22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2016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31" name="object 31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765" y="5511547"/>
            <a:ext cx="1911096" cy="134873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532691" y="5491734"/>
            <a:ext cx="1427321" cy="13135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788" dirty="0">
                <a:latin typeface="Arial"/>
                <a:cs typeface="Arial"/>
              </a:rPr>
              <a:t>Source:</a:t>
            </a:r>
            <a:r>
              <a:rPr sz="788" spc="-23" dirty="0">
                <a:latin typeface="Arial"/>
                <a:cs typeface="Arial"/>
              </a:rPr>
              <a:t> </a:t>
            </a:r>
            <a:r>
              <a:rPr sz="788" spc="-4" dirty="0">
                <a:latin typeface="Arial"/>
                <a:cs typeface="Arial"/>
              </a:rPr>
              <a:t>AMI,</a:t>
            </a:r>
            <a:r>
              <a:rPr sz="788" spc="-23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Eurostat</a:t>
            </a:r>
            <a:r>
              <a:rPr sz="788" spc="-23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and</a:t>
            </a:r>
            <a:r>
              <a:rPr sz="788" spc="-8" dirty="0">
                <a:latin typeface="Arial"/>
                <a:cs typeface="Arial"/>
              </a:rPr>
              <a:t> </a:t>
            </a:r>
            <a:r>
              <a:rPr sz="788" dirty="0">
                <a:latin typeface="Arial"/>
                <a:cs typeface="Arial"/>
              </a:rPr>
              <a:t>FiBL</a:t>
            </a:r>
            <a:endParaRPr sz="788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29866" y="3245929"/>
            <a:ext cx="179536" cy="39957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9525">
              <a:lnSpc>
                <a:spcPts val="1398"/>
              </a:lnSpc>
            </a:pPr>
            <a:r>
              <a:rPr sz="1200" dirty="0">
                <a:latin typeface="Arial"/>
                <a:cs typeface="Arial"/>
              </a:rPr>
              <a:t>EU28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29866" y="3754281"/>
            <a:ext cx="179536" cy="9982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9525">
              <a:lnSpc>
                <a:spcPts val="1398"/>
              </a:lnSpc>
            </a:pPr>
            <a:r>
              <a:rPr sz="1200" spc="-4" dirty="0">
                <a:latin typeface="Arial"/>
                <a:cs typeface="Arial"/>
              </a:rPr>
              <a:t>Million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hectare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5692" y="1804416"/>
            <a:ext cx="124539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latin typeface="Arial"/>
                <a:cs typeface="Arial"/>
              </a:rPr>
              <a:t>Thousand</a:t>
            </a:r>
            <a:r>
              <a:rPr sz="1200" spc="-38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hectare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3048" cy="51435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8320" y="6004445"/>
              <a:ext cx="974154" cy="554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0476" cy="68579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2225" y="1154525"/>
            <a:ext cx="6180296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spc="-4" dirty="0">
                <a:solidFill>
                  <a:srgbClr val="076370"/>
                </a:solidFill>
              </a:rPr>
              <a:t>The</a:t>
            </a:r>
            <a:r>
              <a:rPr sz="3000" spc="-8" dirty="0">
                <a:solidFill>
                  <a:srgbClr val="076370"/>
                </a:solidFill>
              </a:rPr>
              <a:t> </a:t>
            </a:r>
            <a:r>
              <a:rPr sz="3000" spc="-4" dirty="0">
                <a:solidFill>
                  <a:srgbClr val="076370"/>
                </a:solidFill>
              </a:rPr>
              <a:t>organic</a:t>
            </a:r>
            <a:r>
              <a:rPr sz="3000" spc="11" dirty="0">
                <a:solidFill>
                  <a:srgbClr val="076370"/>
                </a:solidFill>
              </a:rPr>
              <a:t> </a:t>
            </a:r>
            <a:r>
              <a:rPr sz="3000" spc="-4" dirty="0">
                <a:solidFill>
                  <a:srgbClr val="076370"/>
                </a:solidFill>
              </a:rPr>
              <a:t>farm</a:t>
            </a:r>
            <a:r>
              <a:rPr sz="3000" spc="15" dirty="0">
                <a:solidFill>
                  <a:srgbClr val="076370"/>
                </a:solidFill>
              </a:rPr>
              <a:t> </a:t>
            </a:r>
            <a:r>
              <a:rPr sz="3000" spc="-4" dirty="0">
                <a:solidFill>
                  <a:srgbClr val="076370"/>
                </a:solidFill>
              </a:rPr>
              <a:t>land in</a:t>
            </a:r>
            <a:r>
              <a:rPr sz="3000" spc="-8" dirty="0">
                <a:solidFill>
                  <a:srgbClr val="076370"/>
                </a:solidFill>
              </a:rPr>
              <a:t> </a:t>
            </a:r>
            <a:r>
              <a:rPr sz="3000" spc="-4" dirty="0">
                <a:solidFill>
                  <a:srgbClr val="076370"/>
                </a:solidFill>
              </a:rPr>
              <a:t>Denmark</a:t>
            </a:r>
            <a:endParaRPr sz="3000"/>
          </a:p>
        </p:txBody>
      </p:sp>
      <p:grpSp>
        <p:nvGrpSpPr>
          <p:cNvPr id="6" name="object 6"/>
          <p:cNvGrpSpPr/>
          <p:nvPr/>
        </p:nvGrpSpPr>
        <p:grpSpPr>
          <a:xfrm>
            <a:off x="0" y="857250"/>
            <a:ext cx="7667625" cy="5143500"/>
            <a:chOff x="0" y="0"/>
            <a:chExt cx="1022350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2569464" y="2052827"/>
              <a:ext cx="7649209" cy="3720465"/>
            </a:xfrm>
            <a:custGeom>
              <a:avLst/>
              <a:gdLst/>
              <a:ahLst/>
              <a:cxnLst/>
              <a:rect l="l" t="t" r="r" b="b"/>
              <a:pathLst>
                <a:path w="7649209" h="3720465">
                  <a:moveTo>
                    <a:pt x="68580" y="2921508"/>
                  </a:moveTo>
                  <a:lnTo>
                    <a:pt x="7648956" y="2921508"/>
                  </a:lnTo>
                </a:path>
                <a:path w="7649209" h="3720465">
                  <a:moveTo>
                    <a:pt x="68580" y="2191512"/>
                  </a:moveTo>
                  <a:lnTo>
                    <a:pt x="7648956" y="2191512"/>
                  </a:lnTo>
                </a:path>
                <a:path w="7649209" h="3720465">
                  <a:moveTo>
                    <a:pt x="68580" y="1459992"/>
                  </a:moveTo>
                  <a:lnTo>
                    <a:pt x="7648956" y="1459992"/>
                  </a:lnTo>
                </a:path>
                <a:path w="7649209" h="3720465">
                  <a:moveTo>
                    <a:pt x="68580" y="729996"/>
                  </a:moveTo>
                  <a:lnTo>
                    <a:pt x="7648956" y="729996"/>
                  </a:lnTo>
                </a:path>
                <a:path w="7649209" h="3720465">
                  <a:moveTo>
                    <a:pt x="68580" y="0"/>
                  </a:moveTo>
                  <a:lnTo>
                    <a:pt x="7648956" y="0"/>
                  </a:lnTo>
                </a:path>
                <a:path w="7649209" h="3720465">
                  <a:moveTo>
                    <a:pt x="68580" y="3651504"/>
                  </a:moveTo>
                  <a:lnTo>
                    <a:pt x="68580" y="0"/>
                  </a:lnTo>
                </a:path>
                <a:path w="7649209" h="3720465">
                  <a:moveTo>
                    <a:pt x="0" y="3651504"/>
                  </a:moveTo>
                  <a:lnTo>
                    <a:pt x="68580" y="3651504"/>
                  </a:lnTo>
                </a:path>
                <a:path w="7649209" h="3720465">
                  <a:moveTo>
                    <a:pt x="0" y="2921508"/>
                  </a:moveTo>
                  <a:lnTo>
                    <a:pt x="68580" y="2921508"/>
                  </a:lnTo>
                </a:path>
                <a:path w="7649209" h="3720465">
                  <a:moveTo>
                    <a:pt x="0" y="2191512"/>
                  </a:moveTo>
                  <a:lnTo>
                    <a:pt x="68580" y="2191512"/>
                  </a:lnTo>
                </a:path>
                <a:path w="7649209" h="3720465">
                  <a:moveTo>
                    <a:pt x="0" y="1459992"/>
                  </a:moveTo>
                  <a:lnTo>
                    <a:pt x="68580" y="1459992"/>
                  </a:lnTo>
                </a:path>
                <a:path w="7649209" h="3720465">
                  <a:moveTo>
                    <a:pt x="0" y="729996"/>
                  </a:moveTo>
                  <a:lnTo>
                    <a:pt x="68580" y="729996"/>
                  </a:lnTo>
                </a:path>
                <a:path w="7649209" h="3720465">
                  <a:moveTo>
                    <a:pt x="0" y="0"/>
                  </a:moveTo>
                  <a:lnTo>
                    <a:pt x="68580" y="0"/>
                  </a:lnTo>
                </a:path>
                <a:path w="7649209" h="3720465">
                  <a:moveTo>
                    <a:pt x="68580" y="3651504"/>
                  </a:moveTo>
                  <a:lnTo>
                    <a:pt x="7648956" y="3651504"/>
                  </a:lnTo>
                </a:path>
                <a:path w="7649209" h="3720465">
                  <a:moveTo>
                    <a:pt x="68580" y="3651504"/>
                  </a:moveTo>
                  <a:lnTo>
                    <a:pt x="68580" y="3720084"/>
                  </a:lnTo>
                </a:path>
                <a:path w="7649209" h="3720465">
                  <a:moveTo>
                    <a:pt x="609600" y="3651504"/>
                  </a:moveTo>
                  <a:lnTo>
                    <a:pt x="609600" y="3720084"/>
                  </a:lnTo>
                </a:path>
                <a:path w="7649209" h="3720465">
                  <a:moveTo>
                    <a:pt x="1152144" y="3651504"/>
                  </a:moveTo>
                  <a:lnTo>
                    <a:pt x="1152144" y="3720084"/>
                  </a:lnTo>
                </a:path>
                <a:path w="7649209" h="3720465">
                  <a:moveTo>
                    <a:pt x="1693164" y="3651504"/>
                  </a:moveTo>
                  <a:lnTo>
                    <a:pt x="1693164" y="3720084"/>
                  </a:lnTo>
                </a:path>
                <a:path w="7649209" h="3720465">
                  <a:moveTo>
                    <a:pt x="2234184" y="3651504"/>
                  </a:moveTo>
                  <a:lnTo>
                    <a:pt x="2234184" y="3720084"/>
                  </a:lnTo>
                </a:path>
                <a:path w="7649209" h="3720465">
                  <a:moveTo>
                    <a:pt x="2775204" y="3651504"/>
                  </a:moveTo>
                  <a:lnTo>
                    <a:pt x="2775204" y="3720084"/>
                  </a:lnTo>
                </a:path>
                <a:path w="7649209" h="3720465">
                  <a:moveTo>
                    <a:pt x="3317748" y="3651504"/>
                  </a:moveTo>
                  <a:lnTo>
                    <a:pt x="3317748" y="3720084"/>
                  </a:lnTo>
                </a:path>
                <a:path w="7649209" h="3720465">
                  <a:moveTo>
                    <a:pt x="3858768" y="3651504"/>
                  </a:moveTo>
                  <a:lnTo>
                    <a:pt x="3858768" y="3720084"/>
                  </a:lnTo>
                </a:path>
                <a:path w="7649209" h="3720465">
                  <a:moveTo>
                    <a:pt x="4399788" y="3651504"/>
                  </a:moveTo>
                  <a:lnTo>
                    <a:pt x="4399788" y="3720084"/>
                  </a:lnTo>
                </a:path>
                <a:path w="7649209" h="3720465">
                  <a:moveTo>
                    <a:pt x="4940808" y="3651504"/>
                  </a:moveTo>
                  <a:lnTo>
                    <a:pt x="4940808" y="3720084"/>
                  </a:lnTo>
                </a:path>
                <a:path w="7649209" h="3720465">
                  <a:moveTo>
                    <a:pt x="5483352" y="3651504"/>
                  </a:moveTo>
                  <a:lnTo>
                    <a:pt x="5483352" y="3720084"/>
                  </a:lnTo>
                </a:path>
                <a:path w="7649209" h="3720465">
                  <a:moveTo>
                    <a:pt x="6024371" y="3651504"/>
                  </a:moveTo>
                  <a:lnTo>
                    <a:pt x="6024371" y="3720084"/>
                  </a:lnTo>
                </a:path>
                <a:path w="7649209" h="3720465">
                  <a:moveTo>
                    <a:pt x="6565392" y="3651504"/>
                  </a:moveTo>
                  <a:lnTo>
                    <a:pt x="6565392" y="3720084"/>
                  </a:lnTo>
                </a:path>
                <a:path w="7649209" h="3720465">
                  <a:moveTo>
                    <a:pt x="7106411" y="3651504"/>
                  </a:moveTo>
                  <a:lnTo>
                    <a:pt x="7106411" y="3720084"/>
                  </a:lnTo>
                </a:path>
                <a:path w="7649209" h="3720465">
                  <a:moveTo>
                    <a:pt x="7648956" y="3651504"/>
                  </a:moveTo>
                  <a:lnTo>
                    <a:pt x="7648956" y="3720084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908554" y="4022597"/>
              <a:ext cx="5415280" cy="1386840"/>
            </a:xfrm>
            <a:custGeom>
              <a:avLst/>
              <a:gdLst/>
              <a:ahLst/>
              <a:cxnLst/>
              <a:rect l="l" t="t" r="r" b="b"/>
              <a:pathLst>
                <a:path w="5415280" h="1386839">
                  <a:moveTo>
                    <a:pt x="0" y="1386839"/>
                  </a:moveTo>
                  <a:lnTo>
                    <a:pt x="541019" y="1146047"/>
                  </a:lnTo>
                </a:path>
                <a:path w="5415280" h="1386839">
                  <a:moveTo>
                    <a:pt x="4331208" y="954024"/>
                  </a:moveTo>
                  <a:lnTo>
                    <a:pt x="4873752" y="414527"/>
                  </a:lnTo>
                  <a:lnTo>
                    <a:pt x="5414772" y="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3326" y="2710433"/>
              <a:ext cx="1624965" cy="1312545"/>
            </a:xfrm>
            <a:custGeom>
              <a:avLst/>
              <a:gdLst/>
              <a:ahLst/>
              <a:cxnLst/>
              <a:rect l="l" t="t" r="r" b="b"/>
              <a:pathLst>
                <a:path w="1624965" h="1312545">
                  <a:moveTo>
                    <a:pt x="0" y="1312164"/>
                  </a:moveTo>
                  <a:lnTo>
                    <a:pt x="541020" y="816863"/>
                  </a:lnTo>
                </a:path>
                <a:path w="1624965" h="1312545">
                  <a:moveTo>
                    <a:pt x="541020" y="816863"/>
                  </a:moveTo>
                  <a:lnTo>
                    <a:pt x="1082040" y="335279"/>
                  </a:lnTo>
                </a:path>
                <a:path w="1624965" h="1312545">
                  <a:moveTo>
                    <a:pt x="1082040" y="335279"/>
                  </a:moveTo>
                  <a:lnTo>
                    <a:pt x="1624583" y="0"/>
                  </a:lnTo>
                </a:path>
              </a:pathLst>
            </a:custGeom>
            <a:ln w="5029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9573" y="4930902"/>
              <a:ext cx="3790315" cy="238125"/>
            </a:xfrm>
            <a:custGeom>
              <a:avLst/>
              <a:gdLst/>
              <a:ahLst/>
              <a:cxnLst/>
              <a:rect l="l" t="t" r="r" b="b"/>
              <a:pathLst>
                <a:path w="3790315" h="238125">
                  <a:moveTo>
                    <a:pt x="0" y="237744"/>
                  </a:moveTo>
                  <a:lnTo>
                    <a:pt x="542543" y="184404"/>
                  </a:lnTo>
                  <a:lnTo>
                    <a:pt x="1083564" y="138684"/>
                  </a:lnTo>
                  <a:lnTo>
                    <a:pt x="1624584" y="73152"/>
                  </a:lnTo>
                  <a:lnTo>
                    <a:pt x="2165604" y="0"/>
                  </a:lnTo>
                  <a:lnTo>
                    <a:pt x="2708148" y="18287"/>
                  </a:lnTo>
                  <a:lnTo>
                    <a:pt x="3249168" y="97536"/>
                  </a:lnTo>
                  <a:lnTo>
                    <a:pt x="3790187" y="4572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02055" y="3914584"/>
            <a:ext cx="7314724" cy="20178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230,000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9525">
              <a:spcBef>
                <a:spcPts val="968"/>
              </a:spcBef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180,000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9525">
              <a:lnSpc>
                <a:spcPts val="1613"/>
              </a:lnSpc>
              <a:spcBef>
                <a:spcPts val="971"/>
              </a:spcBef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130,000</a:t>
            </a:r>
            <a:endParaRPr sz="1350">
              <a:latin typeface="Arial"/>
              <a:cs typeface="Arial"/>
            </a:endParaRPr>
          </a:p>
          <a:p>
            <a:pPr marL="788670">
              <a:lnSpc>
                <a:spcPts val="1613"/>
              </a:lnSpc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r>
              <a:rPr sz="1350" spc="-1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2008</a:t>
            </a:r>
            <a:r>
              <a:rPr sz="1350" spc="-1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2009</a:t>
            </a:r>
            <a:r>
              <a:rPr sz="1350" spc="-1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2010</a:t>
            </a:r>
            <a:r>
              <a:rPr sz="1350" spc="-1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2011</a:t>
            </a:r>
            <a:r>
              <a:rPr sz="1350" spc="-1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2012</a:t>
            </a:r>
            <a:r>
              <a:rPr sz="1350" spc="-1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r>
              <a:rPr sz="1350" spc="-1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r>
              <a:rPr sz="1350" spc="-1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r>
              <a:rPr sz="1350" spc="-1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350" spc="-1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r>
              <a:rPr sz="1350" spc="-1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1350" spc="-1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1350" spc="-1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350">
              <a:latin typeface="Arial"/>
              <a:cs typeface="Arial"/>
            </a:endParaRPr>
          </a:p>
          <a:p>
            <a:pPr marL="5527834">
              <a:spcBef>
                <a:spcPts val="1069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Statistics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Denmark</a:t>
            </a:r>
            <a:endParaRPr sz="1050">
              <a:latin typeface="Arial"/>
              <a:cs typeface="Arial"/>
            </a:endParaRPr>
          </a:p>
          <a:p>
            <a:pPr marL="5527834"/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05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estimates</a:t>
            </a:r>
            <a:r>
              <a:rPr sz="1050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5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2018-2020.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2055" y="1942052"/>
            <a:ext cx="723424" cy="16870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051">
              <a:spcBef>
                <a:spcPts val="75"/>
              </a:spcBef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350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ctar</a:t>
            </a:r>
            <a:r>
              <a:rPr sz="1350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968"/>
              </a:spcBef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380,000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9525">
              <a:spcBef>
                <a:spcPts val="971"/>
              </a:spcBef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330,000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9525">
              <a:spcBef>
                <a:spcPts val="968"/>
              </a:spcBef>
            </a:pP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280,000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5588" y="3592068"/>
            <a:ext cx="50244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245,000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010" y="5511678"/>
            <a:ext cx="1061624" cy="1092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7617619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Organic</a:t>
            </a:r>
            <a:r>
              <a:rPr sz="1950" spc="-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land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area,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by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crop</a:t>
            </a:r>
            <a:r>
              <a:rPr sz="1950" spc="-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–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incl.</a:t>
            </a:r>
            <a:r>
              <a:rPr sz="1950" spc="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area</a:t>
            </a:r>
            <a:r>
              <a:rPr sz="1950" spc="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under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organic conversion</a:t>
            </a:r>
            <a:endParaRPr sz="1950"/>
          </a:p>
        </p:txBody>
      </p:sp>
      <p:grpSp>
        <p:nvGrpSpPr>
          <p:cNvPr id="4" name="object 4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19046" y="1979676"/>
            <a:ext cx="4930140" cy="2876074"/>
            <a:chOff x="2025395" y="1496567"/>
            <a:chExt cx="6573520" cy="3834765"/>
          </a:xfrm>
        </p:grpSpPr>
        <p:sp>
          <p:nvSpPr>
            <p:cNvPr id="8" name="object 8"/>
            <p:cNvSpPr/>
            <p:nvPr/>
          </p:nvSpPr>
          <p:spPr>
            <a:xfrm>
              <a:off x="2093975" y="4509516"/>
              <a:ext cx="1408430" cy="0"/>
            </a:xfrm>
            <a:custGeom>
              <a:avLst/>
              <a:gdLst/>
              <a:ahLst/>
              <a:cxnLst/>
              <a:rect l="l" t="t" r="r" b="b"/>
              <a:pathLst>
                <a:path w="1408429">
                  <a:moveTo>
                    <a:pt x="0" y="0"/>
                  </a:moveTo>
                  <a:lnTo>
                    <a:pt x="324612" y="0"/>
                  </a:lnTo>
                </a:path>
                <a:path w="1408429">
                  <a:moveTo>
                    <a:pt x="758951" y="0"/>
                  </a:moveTo>
                  <a:lnTo>
                    <a:pt x="1408176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2418587" y="4401311"/>
              <a:ext cx="434340" cy="861060"/>
            </a:xfrm>
            <a:custGeom>
              <a:avLst/>
              <a:gdLst/>
              <a:ahLst/>
              <a:cxnLst/>
              <a:rect l="l" t="t" r="r" b="b"/>
              <a:pathLst>
                <a:path w="434339" h="861060">
                  <a:moveTo>
                    <a:pt x="434339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434339" y="861060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0D7B3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6491" y="4509516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4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502151" y="4416551"/>
              <a:ext cx="434340" cy="845819"/>
            </a:xfrm>
            <a:custGeom>
              <a:avLst/>
              <a:gdLst/>
              <a:ahLst/>
              <a:cxnLst/>
              <a:rect l="l" t="t" r="r" b="b"/>
              <a:pathLst>
                <a:path w="434339" h="845820">
                  <a:moveTo>
                    <a:pt x="434339" y="0"/>
                  </a:moveTo>
                  <a:lnTo>
                    <a:pt x="0" y="0"/>
                  </a:lnTo>
                  <a:lnTo>
                    <a:pt x="0" y="845820"/>
                  </a:lnTo>
                  <a:lnTo>
                    <a:pt x="434339" y="845820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0D7B3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020055" y="4509516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4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585716" y="4479035"/>
              <a:ext cx="434340" cy="783590"/>
            </a:xfrm>
            <a:custGeom>
              <a:avLst/>
              <a:gdLst/>
              <a:ahLst/>
              <a:cxnLst/>
              <a:rect l="l" t="t" r="r" b="b"/>
              <a:pathLst>
                <a:path w="434339" h="783589">
                  <a:moveTo>
                    <a:pt x="434339" y="0"/>
                  </a:moveTo>
                  <a:lnTo>
                    <a:pt x="0" y="0"/>
                  </a:lnTo>
                  <a:lnTo>
                    <a:pt x="0" y="783335"/>
                  </a:lnTo>
                  <a:lnTo>
                    <a:pt x="434339" y="783335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0D7B3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2095" y="4509516"/>
              <a:ext cx="650875" cy="0"/>
            </a:xfrm>
            <a:custGeom>
              <a:avLst/>
              <a:gdLst/>
              <a:ahLst/>
              <a:cxnLst/>
              <a:rect l="l" t="t" r="r" b="b"/>
              <a:pathLst>
                <a:path w="650875">
                  <a:moveTo>
                    <a:pt x="0" y="0"/>
                  </a:moveTo>
                  <a:lnTo>
                    <a:pt x="65074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669280" y="4462272"/>
              <a:ext cx="433070" cy="800100"/>
            </a:xfrm>
            <a:custGeom>
              <a:avLst/>
              <a:gdLst/>
              <a:ahLst/>
              <a:cxnLst/>
              <a:rect l="l" t="t" r="r" b="b"/>
              <a:pathLst>
                <a:path w="433070" h="800100">
                  <a:moveTo>
                    <a:pt x="432816" y="0"/>
                  </a:moveTo>
                  <a:lnTo>
                    <a:pt x="0" y="0"/>
                  </a:lnTo>
                  <a:lnTo>
                    <a:pt x="0" y="800099"/>
                  </a:lnTo>
                  <a:lnTo>
                    <a:pt x="432816" y="800099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0D7B3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185660" y="4509516"/>
              <a:ext cx="650875" cy="0"/>
            </a:xfrm>
            <a:custGeom>
              <a:avLst/>
              <a:gdLst/>
              <a:ahLst/>
              <a:cxnLst/>
              <a:rect l="l" t="t" r="r" b="b"/>
              <a:pathLst>
                <a:path w="650875">
                  <a:moveTo>
                    <a:pt x="0" y="0"/>
                  </a:moveTo>
                  <a:lnTo>
                    <a:pt x="65074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752843" y="4312919"/>
              <a:ext cx="433070" cy="949960"/>
            </a:xfrm>
            <a:custGeom>
              <a:avLst/>
              <a:gdLst/>
              <a:ahLst/>
              <a:cxnLst/>
              <a:rect l="l" t="t" r="r" b="b"/>
              <a:pathLst>
                <a:path w="433070" h="949960">
                  <a:moveTo>
                    <a:pt x="432815" y="0"/>
                  </a:moveTo>
                  <a:lnTo>
                    <a:pt x="0" y="0"/>
                  </a:lnTo>
                  <a:lnTo>
                    <a:pt x="0" y="949451"/>
                  </a:lnTo>
                  <a:lnTo>
                    <a:pt x="432815" y="949451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0D7B3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269224" y="4509516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611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836407" y="4139183"/>
              <a:ext cx="433070" cy="1123315"/>
            </a:xfrm>
            <a:custGeom>
              <a:avLst/>
              <a:gdLst/>
              <a:ahLst/>
              <a:cxnLst/>
              <a:rect l="l" t="t" r="r" b="b"/>
              <a:pathLst>
                <a:path w="433070" h="1123314">
                  <a:moveTo>
                    <a:pt x="432816" y="0"/>
                  </a:moveTo>
                  <a:lnTo>
                    <a:pt x="0" y="0"/>
                  </a:lnTo>
                  <a:lnTo>
                    <a:pt x="0" y="1123188"/>
                  </a:lnTo>
                  <a:lnTo>
                    <a:pt x="432816" y="1123188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0D7B3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093975" y="3005327"/>
              <a:ext cx="1408430" cy="753110"/>
            </a:xfrm>
            <a:custGeom>
              <a:avLst/>
              <a:gdLst/>
              <a:ahLst/>
              <a:cxnLst/>
              <a:rect l="l" t="t" r="r" b="b"/>
              <a:pathLst>
                <a:path w="1408429" h="753110">
                  <a:moveTo>
                    <a:pt x="0" y="752856"/>
                  </a:moveTo>
                  <a:lnTo>
                    <a:pt x="324612" y="752856"/>
                  </a:lnTo>
                </a:path>
                <a:path w="1408429" h="753110">
                  <a:moveTo>
                    <a:pt x="758951" y="752856"/>
                  </a:moveTo>
                  <a:lnTo>
                    <a:pt x="1408176" y="752856"/>
                  </a:lnTo>
                </a:path>
                <a:path w="1408429" h="753110">
                  <a:moveTo>
                    <a:pt x="0" y="0"/>
                  </a:moveTo>
                  <a:lnTo>
                    <a:pt x="324612" y="0"/>
                  </a:lnTo>
                </a:path>
                <a:path w="1408429" h="753110">
                  <a:moveTo>
                    <a:pt x="758951" y="0"/>
                  </a:moveTo>
                  <a:lnTo>
                    <a:pt x="1408176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8587" y="2756915"/>
              <a:ext cx="434340" cy="1644650"/>
            </a:xfrm>
            <a:custGeom>
              <a:avLst/>
              <a:gdLst/>
              <a:ahLst/>
              <a:cxnLst/>
              <a:rect l="l" t="t" r="r" b="b"/>
              <a:pathLst>
                <a:path w="434339" h="1644650">
                  <a:moveTo>
                    <a:pt x="434339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34339" y="1644396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936491" y="3005327"/>
              <a:ext cx="649605" cy="753110"/>
            </a:xfrm>
            <a:custGeom>
              <a:avLst/>
              <a:gdLst/>
              <a:ahLst/>
              <a:cxnLst/>
              <a:rect l="l" t="t" r="r" b="b"/>
              <a:pathLst>
                <a:path w="649604" h="753110">
                  <a:moveTo>
                    <a:pt x="0" y="752856"/>
                  </a:moveTo>
                  <a:lnTo>
                    <a:pt x="649224" y="752856"/>
                  </a:lnTo>
                </a:path>
                <a:path w="649604" h="753110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2151" y="2788919"/>
              <a:ext cx="434340" cy="1628139"/>
            </a:xfrm>
            <a:custGeom>
              <a:avLst/>
              <a:gdLst/>
              <a:ahLst/>
              <a:cxnLst/>
              <a:rect l="l" t="t" r="r" b="b"/>
              <a:pathLst>
                <a:path w="434339" h="1628139">
                  <a:moveTo>
                    <a:pt x="434339" y="0"/>
                  </a:moveTo>
                  <a:lnTo>
                    <a:pt x="0" y="0"/>
                  </a:lnTo>
                  <a:lnTo>
                    <a:pt x="0" y="1627631"/>
                  </a:lnTo>
                  <a:lnTo>
                    <a:pt x="434339" y="1627631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020055" y="3005327"/>
              <a:ext cx="649605" cy="753110"/>
            </a:xfrm>
            <a:custGeom>
              <a:avLst/>
              <a:gdLst/>
              <a:ahLst/>
              <a:cxnLst/>
              <a:rect l="l" t="t" r="r" b="b"/>
              <a:pathLst>
                <a:path w="649604" h="753110">
                  <a:moveTo>
                    <a:pt x="0" y="752856"/>
                  </a:moveTo>
                  <a:lnTo>
                    <a:pt x="649224" y="752856"/>
                  </a:lnTo>
                </a:path>
                <a:path w="649604" h="753110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585716" y="2875787"/>
              <a:ext cx="434340" cy="1603375"/>
            </a:xfrm>
            <a:custGeom>
              <a:avLst/>
              <a:gdLst/>
              <a:ahLst/>
              <a:cxnLst/>
              <a:rect l="l" t="t" r="r" b="b"/>
              <a:pathLst>
                <a:path w="434339" h="1603375">
                  <a:moveTo>
                    <a:pt x="434339" y="0"/>
                  </a:moveTo>
                  <a:lnTo>
                    <a:pt x="0" y="0"/>
                  </a:lnTo>
                  <a:lnTo>
                    <a:pt x="0" y="1603248"/>
                  </a:lnTo>
                  <a:lnTo>
                    <a:pt x="434339" y="1603248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02095" y="3005327"/>
              <a:ext cx="650875" cy="753110"/>
            </a:xfrm>
            <a:custGeom>
              <a:avLst/>
              <a:gdLst/>
              <a:ahLst/>
              <a:cxnLst/>
              <a:rect l="l" t="t" r="r" b="b"/>
              <a:pathLst>
                <a:path w="650875" h="753110">
                  <a:moveTo>
                    <a:pt x="0" y="752856"/>
                  </a:moveTo>
                  <a:lnTo>
                    <a:pt x="650748" y="752856"/>
                  </a:lnTo>
                </a:path>
                <a:path w="650875" h="753110">
                  <a:moveTo>
                    <a:pt x="0" y="0"/>
                  </a:moveTo>
                  <a:lnTo>
                    <a:pt x="65074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9280" y="2848355"/>
              <a:ext cx="433070" cy="1614170"/>
            </a:xfrm>
            <a:custGeom>
              <a:avLst/>
              <a:gdLst/>
              <a:ahLst/>
              <a:cxnLst/>
              <a:rect l="l" t="t" r="r" b="b"/>
              <a:pathLst>
                <a:path w="433070" h="1614170">
                  <a:moveTo>
                    <a:pt x="432816" y="0"/>
                  </a:moveTo>
                  <a:lnTo>
                    <a:pt x="0" y="0"/>
                  </a:lnTo>
                  <a:lnTo>
                    <a:pt x="0" y="1613916"/>
                  </a:lnTo>
                  <a:lnTo>
                    <a:pt x="432816" y="1613916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185660" y="3005327"/>
              <a:ext cx="650875" cy="753110"/>
            </a:xfrm>
            <a:custGeom>
              <a:avLst/>
              <a:gdLst/>
              <a:ahLst/>
              <a:cxnLst/>
              <a:rect l="l" t="t" r="r" b="b"/>
              <a:pathLst>
                <a:path w="650875" h="753110">
                  <a:moveTo>
                    <a:pt x="0" y="752856"/>
                  </a:moveTo>
                  <a:lnTo>
                    <a:pt x="650748" y="752856"/>
                  </a:lnTo>
                </a:path>
                <a:path w="650875" h="753110">
                  <a:moveTo>
                    <a:pt x="0" y="0"/>
                  </a:moveTo>
                  <a:lnTo>
                    <a:pt x="65074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752843" y="2343911"/>
              <a:ext cx="433070" cy="1969135"/>
            </a:xfrm>
            <a:custGeom>
              <a:avLst/>
              <a:gdLst/>
              <a:ahLst/>
              <a:cxnLst/>
              <a:rect l="l" t="t" r="r" b="b"/>
              <a:pathLst>
                <a:path w="433070" h="1969135">
                  <a:moveTo>
                    <a:pt x="432815" y="0"/>
                  </a:moveTo>
                  <a:lnTo>
                    <a:pt x="0" y="0"/>
                  </a:lnTo>
                  <a:lnTo>
                    <a:pt x="0" y="1969008"/>
                  </a:lnTo>
                  <a:lnTo>
                    <a:pt x="432815" y="1969008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185660" y="2252471"/>
              <a:ext cx="1408430" cy="1506220"/>
            </a:xfrm>
            <a:custGeom>
              <a:avLst/>
              <a:gdLst/>
              <a:ahLst/>
              <a:cxnLst/>
              <a:rect l="l" t="t" r="r" b="b"/>
              <a:pathLst>
                <a:path w="1408429" h="1506220">
                  <a:moveTo>
                    <a:pt x="1083564" y="1505711"/>
                  </a:moveTo>
                  <a:lnTo>
                    <a:pt x="1408176" y="1505711"/>
                  </a:lnTo>
                </a:path>
                <a:path w="1408429" h="1506220">
                  <a:moveTo>
                    <a:pt x="1083564" y="752855"/>
                  </a:moveTo>
                  <a:lnTo>
                    <a:pt x="1408176" y="752855"/>
                  </a:lnTo>
                </a:path>
                <a:path w="1408429" h="1506220">
                  <a:moveTo>
                    <a:pt x="0" y="0"/>
                  </a:moveTo>
                  <a:lnTo>
                    <a:pt x="650748" y="0"/>
                  </a:lnTo>
                </a:path>
                <a:path w="1408429" h="1506220">
                  <a:moveTo>
                    <a:pt x="1083564" y="0"/>
                  </a:moveTo>
                  <a:lnTo>
                    <a:pt x="1408176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836407" y="2010155"/>
              <a:ext cx="433070" cy="2129155"/>
            </a:xfrm>
            <a:custGeom>
              <a:avLst/>
              <a:gdLst/>
              <a:ahLst/>
              <a:cxnLst/>
              <a:rect l="l" t="t" r="r" b="b"/>
              <a:pathLst>
                <a:path w="433070" h="2129154">
                  <a:moveTo>
                    <a:pt x="432816" y="0"/>
                  </a:moveTo>
                  <a:lnTo>
                    <a:pt x="0" y="0"/>
                  </a:lnTo>
                  <a:lnTo>
                    <a:pt x="0" y="2129028"/>
                  </a:lnTo>
                  <a:lnTo>
                    <a:pt x="432816" y="2129028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04576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418588" y="2711195"/>
              <a:ext cx="3683635" cy="165100"/>
            </a:xfrm>
            <a:custGeom>
              <a:avLst/>
              <a:gdLst/>
              <a:ahLst/>
              <a:cxnLst/>
              <a:rect l="l" t="t" r="r" b="b"/>
              <a:pathLst>
                <a:path w="3683635" h="165100">
                  <a:moveTo>
                    <a:pt x="4343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34340" y="45720"/>
                  </a:lnTo>
                  <a:lnTo>
                    <a:pt x="434340" y="0"/>
                  </a:lnTo>
                  <a:close/>
                </a:path>
                <a:path w="3683635" h="165100">
                  <a:moveTo>
                    <a:pt x="1517904" y="28956"/>
                  </a:moveTo>
                  <a:lnTo>
                    <a:pt x="1083564" y="28956"/>
                  </a:lnTo>
                  <a:lnTo>
                    <a:pt x="1083564" y="77724"/>
                  </a:lnTo>
                  <a:lnTo>
                    <a:pt x="1517904" y="77724"/>
                  </a:lnTo>
                  <a:lnTo>
                    <a:pt x="1517904" y="28956"/>
                  </a:lnTo>
                  <a:close/>
                </a:path>
                <a:path w="3683635" h="165100">
                  <a:moveTo>
                    <a:pt x="2601468" y="108204"/>
                  </a:moveTo>
                  <a:lnTo>
                    <a:pt x="2167128" y="108204"/>
                  </a:lnTo>
                  <a:lnTo>
                    <a:pt x="2167128" y="164592"/>
                  </a:lnTo>
                  <a:lnTo>
                    <a:pt x="2601468" y="164592"/>
                  </a:lnTo>
                  <a:lnTo>
                    <a:pt x="2601468" y="108204"/>
                  </a:lnTo>
                  <a:close/>
                </a:path>
                <a:path w="3683635" h="165100">
                  <a:moveTo>
                    <a:pt x="3683508" y="62484"/>
                  </a:moveTo>
                  <a:lnTo>
                    <a:pt x="3250692" y="62484"/>
                  </a:lnTo>
                  <a:lnTo>
                    <a:pt x="3250692" y="137160"/>
                  </a:lnTo>
                  <a:lnTo>
                    <a:pt x="3683508" y="137160"/>
                  </a:lnTo>
                  <a:lnTo>
                    <a:pt x="3683508" y="62484"/>
                  </a:lnTo>
                  <a:close/>
                </a:path>
              </a:pathLst>
            </a:custGeom>
            <a:solidFill>
              <a:srgbClr val="B0AF9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093975" y="2252471"/>
              <a:ext cx="4658995" cy="0"/>
            </a:xfrm>
            <a:custGeom>
              <a:avLst/>
              <a:gdLst/>
              <a:ahLst/>
              <a:cxnLst/>
              <a:rect l="l" t="t" r="r" b="b"/>
              <a:pathLst>
                <a:path w="4658995">
                  <a:moveTo>
                    <a:pt x="0" y="0"/>
                  </a:moveTo>
                  <a:lnTo>
                    <a:pt x="465886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752844" y="1888235"/>
              <a:ext cx="1516380" cy="455930"/>
            </a:xfrm>
            <a:custGeom>
              <a:avLst/>
              <a:gdLst/>
              <a:ahLst/>
              <a:cxnLst/>
              <a:rect l="l" t="t" r="r" b="b"/>
              <a:pathLst>
                <a:path w="1516379" h="455930">
                  <a:moveTo>
                    <a:pt x="432816" y="359664"/>
                  </a:moveTo>
                  <a:lnTo>
                    <a:pt x="0" y="359664"/>
                  </a:lnTo>
                  <a:lnTo>
                    <a:pt x="0" y="455676"/>
                  </a:lnTo>
                  <a:lnTo>
                    <a:pt x="432816" y="455676"/>
                  </a:lnTo>
                  <a:lnTo>
                    <a:pt x="432816" y="359664"/>
                  </a:lnTo>
                  <a:close/>
                </a:path>
                <a:path w="1516379" h="455930">
                  <a:moveTo>
                    <a:pt x="1516380" y="0"/>
                  </a:moveTo>
                  <a:lnTo>
                    <a:pt x="1083564" y="0"/>
                  </a:lnTo>
                  <a:lnTo>
                    <a:pt x="1083564" y="121920"/>
                  </a:lnTo>
                  <a:lnTo>
                    <a:pt x="1516380" y="121920"/>
                  </a:lnTo>
                  <a:lnTo>
                    <a:pt x="1516380" y="0"/>
                  </a:lnTo>
                  <a:close/>
                </a:path>
              </a:pathLst>
            </a:custGeom>
            <a:solidFill>
              <a:srgbClr val="B0AF9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418588" y="1848611"/>
              <a:ext cx="5850890" cy="970915"/>
            </a:xfrm>
            <a:custGeom>
              <a:avLst/>
              <a:gdLst/>
              <a:ahLst/>
              <a:cxnLst/>
              <a:rect l="l" t="t" r="r" b="b"/>
              <a:pathLst>
                <a:path w="5850890" h="970914">
                  <a:moveTo>
                    <a:pt x="434340" y="841248"/>
                  </a:moveTo>
                  <a:lnTo>
                    <a:pt x="0" y="841248"/>
                  </a:lnTo>
                  <a:lnTo>
                    <a:pt x="0" y="862584"/>
                  </a:lnTo>
                  <a:lnTo>
                    <a:pt x="434340" y="862584"/>
                  </a:lnTo>
                  <a:lnTo>
                    <a:pt x="434340" y="841248"/>
                  </a:lnTo>
                  <a:close/>
                </a:path>
                <a:path w="5850890" h="970914">
                  <a:moveTo>
                    <a:pt x="1517904" y="868680"/>
                  </a:moveTo>
                  <a:lnTo>
                    <a:pt x="1083564" y="868680"/>
                  </a:lnTo>
                  <a:lnTo>
                    <a:pt x="1083564" y="891540"/>
                  </a:lnTo>
                  <a:lnTo>
                    <a:pt x="1517904" y="891540"/>
                  </a:lnTo>
                  <a:lnTo>
                    <a:pt x="1517904" y="868680"/>
                  </a:lnTo>
                  <a:close/>
                </a:path>
                <a:path w="5850890" h="970914">
                  <a:moveTo>
                    <a:pt x="2601468" y="947928"/>
                  </a:moveTo>
                  <a:lnTo>
                    <a:pt x="2167128" y="947928"/>
                  </a:lnTo>
                  <a:lnTo>
                    <a:pt x="2167128" y="970788"/>
                  </a:lnTo>
                  <a:lnTo>
                    <a:pt x="2601468" y="970788"/>
                  </a:lnTo>
                  <a:lnTo>
                    <a:pt x="2601468" y="947928"/>
                  </a:lnTo>
                  <a:close/>
                </a:path>
                <a:path w="5850890" h="970914">
                  <a:moveTo>
                    <a:pt x="3683508" y="902208"/>
                  </a:moveTo>
                  <a:lnTo>
                    <a:pt x="3250692" y="902208"/>
                  </a:lnTo>
                  <a:lnTo>
                    <a:pt x="3250692" y="925068"/>
                  </a:lnTo>
                  <a:lnTo>
                    <a:pt x="3683508" y="925068"/>
                  </a:lnTo>
                  <a:lnTo>
                    <a:pt x="3683508" y="902208"/>
                  </a:lnTo>
                  <a:close/>
                </a:path>
                <a:path w="5850890" h="970914">
                  <a:moveTo>
                    <a:pt x="4767072" y="371856"/>
                  </a:moveTo>
                  <a:lnTo>
                    <a:pt x="4334256" y="371856"/>
                  </a:lnTo>
                  <a:lnTo>
                    <a:pt x="4334256" y="399288"/>
                  </a:lnTo>
                  <a:lnTo>
                    <a:pt x="4767072" y="399288"/>
                  </a:lnTo>
                  <a:lnTo>
                    <a:pt x="4767072" y="371856"/>
                  </a:lnTo>
                  <a:close/>
                </a:path>
                <a:path w="5850890" h="970914">
                  <a:moveTo>
                    <a:pt x="5850636" y="0"/>
                  </a:moveTo>
                  <a:lnTo>
                    <a:pt x="5417820" y="0"/>
                  </a:lnTo>
                  <a:lnTo>
                    <a:pt x="5417820" y="39624"/>
                  </a:lnTo>
                  <a:lnTo>
                    <a:pt x="5850636" y="39624"/>
                  </a:lnTo>
                  <a:lnTo>
                    <a:pt x="5850636" y="0"/>
                  </a:lnTo>
                  <a:close/>
                </a:path>
              </a:pathLst>
            </a:custGeom>
            <a:solidFill>
              <a:srgbClr val="8AC3D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418588" y="1764791"/>
              <a:ext cx="5850890" cy="1031875"/>
            </a:xfrm>
            <a:custGeom>
              <a:avLst/>
              <a:gdLst/>
              <a:ahLst/>
              <a:cxnLst/>
              <a:rect l="l" t="t" r="r" b="b"/>
              <a:pathLst>
                <a:path w="5850890" h="1031875">
                  <a:moveTo>
                    <a:pt x="434340" y="858012"/>
                  </a:moveTo>
                  <a:lnTo>
                    <a:pt x="0" y="858012"/>
                  </a:lnTo>
                  <a:lnTo>
                    <a:pt x="0" y="925068"/>
                  </a:lnTo>
                  <a:lnTo>
                    <a:pt x="434340" y="925068"/>
                  </a:lnTo>
                  <a:lnTo>
                    <a:pt x="434340" y="858012"/>
                  </a:lnTo>
                  <a:close/>
                </a:path>
                <a:path w="5850890" h="1031875">
                  <a:moveTo>
                    <a:pt x="1517904" y="876300"/>
                  </a:moveTo>
                  <a:lnTo>
                    <a:pt x="1083564" y="876300"/>
                  </a:lnTo>
                  <a:lnTo>
                    <a:pt x="1083564" y="952500"/>
                  </a:lnTo>
                  <a:lnTo>
                    <a:pt x="1517904" y="952500"/>
                  </a:lnTo>
                  <a:lnTo>
                    <a:pt x="1517904" y="876300"/>
                  </a:lnTo>
                  <a:close/>
                </a:path>
                <a:path w="5850890" h="1031875">
                  <a:moveTo>
                    <a:pt x="2601468" y="960120"/>
                  </a:moveTo>
                  <a:lnTo>
                    <a:pt x="2167128" y="960120"/>
                  </a:lnTo>
                  <a:lnTo>
                    <a:pt x="2167128" y="1031748"/>
                  </a:lnTo>
                  <a:lnTo>
                    <a:pt x="2601468" y="1031748"/>
                  </a:lnTo>
                  <a:lnTo>
                    <a:pt x="2601468" y="960120"/>
                  </a:lnTo>
                  <a:close/>
                </a:path>
                <a:path w="5850890" h="1031875">
                  <a:moveTo>
                    <a:pt x="3683508" y="920496"/>
                  </a:moveTo>
                  <a:lnTo>
                    <a:pt x="3250692" y="920496"/>
                  </a:lnTo>
                  <a:lnTo>
                    <a:pt x="3250692" y="986028"/>
                  </a:lnTo>
                  <a:lnTo>
                    <a:pt x="3683508" y="986028"/>
                  </a:lnTo>
                  <a:lnTo>
                    <a:pt x="3683508" y="920496"/>
                  </a:lnTo>
                  <a:close/>
                </a:path>
                <a:path w="5850890" h="1031875">
                  <a:moveTo>
                    <a:pt x="4767072" y="400812"/>
                  </a:moveTo>
                  <a:lnTo>
                    <a:pt x="4334256" y="400812"/>
                  </a:lnTo>
                  <a:lnTo>
                    <a:pt x="4334256" y="455676"/>
                  </a:lnTo>
                  <a:lnTo>
                    <a:pt x="4767072" y="455676"/>
                  </a:lnTo>
                  <a:lnTo>
                    <a:pt x="4767072" y="400812"/>
                  </a:lnTo>
                  <a:close/>
                </a:path>
                <a:path w="5850890" h="1031875">
                  <a:moveTo>
                    <a:pt x="5850636" y="0"/>
                  </a:moveTo>
                  <a:lnTo>
                    <a:pt x="5417820" y="0"/>
                  </a:lnTo>
                  <a:lnTo>
                    <a:pt x="5417820" y="83820"/>
                  </a:lnTo>
                  <a:lnTo>
                    <a:pt x="5850636" y="83820"/>
                  </a:lnTo>
                  <a:lnTo>
                    <a:pt x="58506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418588" y="1690115"/>
              <a:ext cx="5850890" cy="1035050"/>
            </a:xfrm>
            <a:custGeom>
              <a:avLst/>
              <a:gdLst/>
              <a:ahLst/>
              <a:cxnLst/>
              <a:rect l="l" t="t" r="r" b="b"/>
              <a:pathLst>
                <a:path w="5850890" h="1035050">
                  <a:moveTo>
                    <a:pt x="434340" y="893064"/>
                  </a:moveTo>
                  <a:lnTo>
                    <a:pt x="0" y="893064"/>
                  </a:lnTo>
                  <a:lnTo>
                    <a:pt x="0" y="932688"/>
                  </a:lnTo>
                  <a:lnTo>
                    <a:pt x="434340" y="932688"/>
                  </a:lnTo>
                  <a:lnTo>
                    <a:pt x="434340" y="893064"/>
                  </a:lnTo>
                  <a:close/>
                </a:path>
                <a:path w="5850890" h="1035050">
                  <a:moveTo>
                    <a:pt x="1517904" y="912876"/>
                  </a:moveTo>
                  <a:lnTo>
                    <a:pt x="1083564" y="912876"/>
                  </a:lnTo>
                  <a:lnTo>
                    <a:pt x="1083564" y="950976"/>
                  </a:lnTo>
                  <a:lnTo>
                    <a:pt x="1517904" y="950976"/>
                  </a:lnTo>
                  <a:lnTo>
                    <a:pt x="1517904" y="912876"/>
                  </a:lnTo>
                  <a:close/>
                </a:path>
                <a:path w="5850890" h="1035050">
                  <a:moveTo>
                    <a:pt x="2601468" y="992124"/>
                  </a:moveTo>
                  <a:lnTo>
                    <a:pt x="2167128" y="992124"/>
                  </a:lnTo>
                  <a:lnTo>
                    <a:pt x="2167128" y="1034796"/>
                  </a:lnTo>
                  <a:lnTo>
                    <a:pt x="2601468" y="1034796"/>
                  </a:lnTo>
                  <a:lnTo>
                    <a:pt x="2601468" y="992124"/>
                  </a:lnTo>
                  <a:close/>
                </a:path>
                <a:path w="5850890" h="1035050">
                  <a:moveTo>
                    <a:pt x="3683508" y="943356"/>
                  </a:moveTo>
                  <a:lnTo>
                    <a:pt x="3250692" y="943356"/>
                  </a:lnTo>
                  <a:lnTo>
                    <a:pt x="3250692" y="995172"/>
                  </a:lnTo>
                  <a:lnTo>
                    <a:pt x="3683508" y="995172"/>
                  </a:lnTo>
                  <a:lnTo>
                    <a:pt x="3683508" y="943356"/>
                  </a:lnTo>
                  <a:close/>
                </a:path>
                <a:path w="5850890" h="1035050">
                  <a:moveTo>
                    <a:pt x="4767072" y="411480"/>
                  </a:moveTo>
                  <a:lnTo>
                    <a:pt x="4334256" y="411480"/>
                  </a:lnTo>
                  <a:lnTo>
                    <a:pt x="4334256" y="475488"/>
                  </a:lnTo>
                  <a:lnTo>
                    <a:pt x="4767072" y="475488"/>
                  </a:lnTo>
                  <a:lnTo>
                    <a:pt x="4767072" y="411480"/>
                  </a:lnTo>
                  <a:close/>
                </a:path>
                <a:path w="5850890" h="1035050">
                  <a:moveTo>
                    <a:pt x="5850636" y="0"/>
                  </a:moveTo>
                  <a:lnTo>
                    <a:pt x="5417820" y="0"/>
                  </a:lnTo>
                  <a:lnTo>
                    <a:pt x="5417820" y="74676"/>
                  </a:lnTo>
                  <a:lnTo>
                    <a:pt x="5850636" y="74676"/>
                  </a:lnTo>
                  <a:lnTo>
                    <a:pt x="5850636" y="0"/>
                  </a:lnTo>
                  <a:close/>
                </a:path>
              </a:pathLst>
            </a:custGeom>
            <a:solidFill>
              <a:srgbClr val="A0F5C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418588" y="1685543"/>
              <a:ext cx="5850890" cy="996950"/>
            </a:xfrm>
            <a:custGeom>
              <a:avLst/>
              <a:gdLst/>
              <a:ahLst/>
              <a:cxnLst/>
              <a:rect l="l" t="t" r="r" b="b"/>
              <a:pathLst>
                <a:path w="5850890" h="996950">
                  <a:moveTo>
                    <a:pt x="434340" y="890016"/>
                  </a:moveTo>
                  <a:lnTo>
                    <a:pt x="0" y="890016"/>
                  </a:lnTo>
                  <a:lnTo>
                    <a:pt x="0" y="897636"/>
                  </a:lnTo>
                  <a:lnTo>
                    <a:pt x="434340" y="897636"/>
                  </a:lnTo>
                  <a:lnTo>
                    <a:pt x="434340" y="890016"/>
                  </a:lnTo>
                  <a:close/>
                </a:path>
                <a:path w="5850890" h="996950">
                  <a:moveTo>
                    <a:pt x="1517904" y="909828"/>
                  </a:moveTo>
                  <a:lnTo>
                    <a:pt x="1083564" y="909828"/>
                  </a:lnTo>
                  <a:lnTo>
                    <a:pt x="1083564" y="917448"/>
                  </a:lnTo>
                  <a:lnTo>
                    <a:pt x="1517904" y="917448"/>
                  </a:lnTo>
                  <a:lnTo>
                    <a:pt x="1517904" y="909828"/>
                  </a:lnTo>
                  <a:close/>
                </a:path>
                <a:path w="5850890" h="996950">
                  <a:moveTo>
                    <a:pt x="2601468" y="990600"/>
                  </a:moveTo>
                  <a:lnTo>
                    <a:pt x="2167128" y="990600"/>
                  </a:lnTo>
                  <a:lnTo>
                    <a:pt x="2167128" y="996696"/>
                  </a:lnTo>
                  <a:lnTo>
                    <a:pt x="2601468" y="996696"/>
                  </a:lnTo>
                  <a:lnTo>
                    <a:pt x="2601468" y="990600"/>
                  </a:lnTo>
                  <a:close/>
                </a:path>
                <a:path w="5850890" h="996950">
                  <a:moveTo>
                    <a:pt x="3683508" y="943356"/>
                  </a:moveTo>
                  <a:lnTo>
                    <a:pt x="3250692" y="943356"/>
                  </a:lnTo>
                  <a:lnTo>
                    <a:pt x="3250692" y="947928"/>
                  </a:lnTo>
                  <a:lnTo>
                    <a:pt x="3683508" y="947928"/>
                  </a:lnTo>
                  <a:lnTo>
                    <a:pt x="3683508" y="943356"/>
                  </a:lnTo>
                  <a:close/>
                </a:path>
                <a:path w="5850890" h="996950">
                  <a:moveTo>
                    <a:pt x="4767072" y="411480"/>
                  </a:moveTo>
                  <a:lnTo>
                    <a:pt x="4334256" y="411480"/>
                  </a:lnTo>
                  <a:lnTo>
                    <a:pt x="4334256" y="416052"/>
                  </a:lnTo>
                  <a:lnTo>
                    <a:pt x="4767072" y="416052"/>
                  </a:lnTo>
                  <a:lnTo>
                    <a:pt x="4767072" y="411480"/>
                  </a:lnTo>
                  <a:close/>
                </a:path>
                <a:path w="5850890" h="996950">
                  <a:moveTo>
                    <a:pt x="5850636" y="0"/>
                  </a:moveTo>
                  <a:lnTo>
                    <a:pt x="5417820" y="0"/>
                  </a:lnTo>
                  <a:lnTo>
                    <a:pt x="5417820" y="4572"/>
                  </a:lnTo>
                  <a:lnTo>
                    <a:pt x="5850636" y="4572"/>
                  </a:lnTo>
                  <a:lnTo>
                    <a:pt x="5850636" y="0"/>
                  </a:lnTo>
                  <a:close/>
                </a:path>
              </a:pathLst>
            </a:custGeom>
            <a:solidFill>
              <a:srgbClr val="D0B8A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2418588" y="1635251"/>
              <a:ext cx="5850890" cy="1041400"/>
            </a:xfrm>
            <a:custGeom>
              <a:avLst/>
              <a:gdLst/>
              <a:ahLst/>
              <a:cxnLst/>
              <a:rect l="l" t="t" r="r" b="b"/>
              <a:pathLst>
                <a:path w="5850890" h="1041400">
                  <a:moveTo>
                    <a:pt x="434340" y="923544"/>
                  </a:moveTo>
                  <a:lnTo>
                    <a:pt x="0" y="923544"/>
                  </a:lnTo>
                  <a:lnTo>
                    <a:pt x="0" y="940308"/>
                  </a:lnTo>
                  <a:lnTo>
                    <a:pt x="434340" y="940308"/>
                  </a:lnTo>
                  <a:lnTo>
                    <a:pt x="434340" y="923544"/>
                  </a:lnTo>
                  <a:close/>
                </a:path>
                <a:path w="5850890" h="1041400">
                  <a:moveTo>
                    <a:pt x="1517904" y="938784"/>
                  </a:moveTo>
                  <a:lnTo>
                    <a:pt x="1083564" y="938784"/>
                  </a:lnTo>
                  <a:lnTo>
                    <a:pt x="1083564" y="960120"/>
                  </a:lnTo>
                  <a:lnTo>
                    <a:pt x="1517904" y="960120"/>
                  </a:lnTo>
                  <a:lnTo>
                    <a:pt x="1517904" y="938784"/>
                  </a:lnTo>
                  <a:close/>
                </a:path>
                <a:path w="5850890" h="1041400">
                  <a:moveTo>
                    <a:pt x="2601468" y="1021080"/>
                  </a:moveTo>
                  <a:lnTo>
                    <a:pt x="2167128" y="1021080"/>
                  </a:lnTo>
                  <a:lnTo>
                    <a:pt x="2167128" y="1040892"/>
                  </a:lnTo>
                  <a:lnTo>
                    <a:pt x="2601468" y="1040892"/>
                  </a:lnTo>
                  <a:lnTo>
                    <a:pt x="2601468" y="1021080"/>
                  </a:lnTo>
                  <a:close/>
                </a:path>
                <a:path w="5850890" h="1041400">
                  <a:moveTo>
                    <a:pt x="3683508" y="972312"/>
                  </a:moveTo>
                  <a:lnTo>
                    <a:pt x="3250692" y="972312"/>
                  </a:lnTo>
                  <a:lnTo>
                    <a:pt x="3250692" y="993648"/>
                  </a:lnTo>
                  <a:lnTo>
                    <a:pt x="3683508" y="993648"/>
                  </a:lnTo>
                  <a:lnTo>
                    <a:pt x="3683508" y="972312"/>
                  </a:lnTo>
                  <a:close/>
                </a:path>
                <a:path w="5850890" h="1041400">
                  <a:moveTo>
                    <a:pt x="4767072" y="422148"/>
                  </a:moveTo>
                  <a:lnTo>
                    <a:pt x="4334256" y="422148"/>
                  </a:lnTo>
                  <a:lnTo>
                    <a:pt x="4334256" y="461772"/>
                  </a:lnTo>
                  <a:lnTo>
                    <a:pt x="4767072" y="461772"/>
                  </a:lnTo>
                  <a:lnTo>
                    <a:pt x="4767072" y="422148"/>
                  </a:lnTo>
                  <a:close/>
                </a:path>
                <a:path w="5850890" h="1041400">
                  <a:moveTo>
                    <a:pt x="5850636" y="0"/>
                  </a:moveTo>
                  <a:lnTo>
                    <a:pt x="5417820" y="0"/>
                  </a:lnTo>
                  <a:lnTo>
                    <a:pt x="5417820" y="50292"/>
                  </a:lnTo>
                  <a:lnTo>
                    <a:pt x="5850636" y="50292"/>
                  </a:lnTo>
                  <a:lnTo>
                    <a:pt x="585063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2025395" y="1501139"/>
              <a:ext cx="6568440" cy="3830320"/>
            </a:xfrm>
            <a:custGeom>
              <a:avLst/>
              <a:gdLst/>
              <a:ahLst/>
              <a:cxnLst/>
              <a:rect l="l" t="t" r="r" b="b"/>
              <a:pathLst>
                <a:path w="6568440" h="3830320">
                  <a:moveTo>
                    <a:pt x="68580" y="0"/>
                  </a:moveTo>
                  <a:lnTo>
                    <a:pt x="6568439" y="0"/>
                  </a:lnTo>
                </a:path>
                <a:path w="6568440" h="3830320">
                  <a:moveTo>
                    <a:pt x="68580" y="3761232"/>
                  </a:moveTo>
                  <a:lnTo>
                    <a:pt x="68580" y="0"/>
                  </a:lnTo>
                </a:path>
                <a:path w="6568440" h="3830320">
                  <a:moveTo>
                    <a:pt x="0" y="3761232"/>
                  </a:moveTo>
                  <a:lnTo>
                    <a:pt x="68580" y="3761232"/>
                  </a:lnTo>
                </a:path>
                <a:path w="6568440" h="3830320">
                  <a:moveTo>
                    <a:pt x="0" y="3008376"/>
                  </a:moveTo>
                  <a:lnTo>
                    <a:pt x="68580" y="3008376"/>
                  </a:lnTo>
                </a:path>
                <a:path w="6568440" h="3830320">
                  <a:moveTo>
                    <a:pt x="0" y="2257044"/>
                  </a:moveTo>
                  <a:lnTo>
                    <a:pt x="68580" y="2257044"/>
                  </a:lnTo>
                </a:path>
                <a:path w="6568440" h="3830320">
                  <a:moveTo>
                    <a:pt x="0" y="1504188"/>
                  </a:moveTo>
                  <a:lnTo>
                    <a:pt x="68580" y="1504188"/>
                  </a:lnTo>
                </a:path>
                <a:path w="6568440" h="3830320">
                  <a:moveTo>
                    <a:pt x="0" y="751332"/>
                  </a:moveTo>
                  <a:lnTo>
                    <a:pt x="68580" y="751332"/>
                  </a:lnTo>
                </a:path>
                <a:path w="6568440" h="3830320">
                  <a:moveTo>
                    <a:pt x="0" y="0"/>
                  </a:moveTo>
                  <a:lnTo>
                    <a:pt x="68580" y="0"/>
                  </a:lnTo>
                </a:path>
                <a:path w="6568440" h="3830320">
                  <a:moveTo>
                    <a:pt x="68580" y="3761232"/>
                  </a:moveTo>
                  <a:lnTo>
                    <a:pt x="6568439" y="3761232"/>
                  </a:lnTo>
                </a:path>
                <a:path w="6568440" h="3830320">
                  <a:moveTo>
                    <a:pt x="68580" y="3761232"/>
                  </a:moveTo>
                  <a:lnTo>
                    <a:pt x="68580" y="3829812"/>
                  </a:lnTo>
                </a:path>
                <a:path w="6568440" h="3830320">
                  <a:moveTo>
                    <a:pt x="1152144" y="3761232"/>
                  </a:moveTo>
                  <a:lnTo>
                    <a:pt x="1152144" y="3829812"/>
                  </a:lnTo>
                </a:path>
                <a:path w="6568440" h="3830320">
                  <a:moveTo>
                    <a:pt x="2235708" y="3761232"/>
                  </a:moveTo>
                  <a:lnTo>
                    <a:pt x="2235708" y="3829812"/>
                  </a:lnTo>
                </a:path>
                <a:path w="6568440" h="3830320">
                  <a:moveTo>
                    <a:pt x="3319272" y="3761232"/>
                  </a:moveTo>
                  <a:lnTo>
                    <a:pt x="3319272" y="3829812"/>
                  </a:lnTo>
                </a:path>
                <a:path w="6568440" h="3830320">
                  <a:moveTo>
                    <a:pt x="4402836" y="3761232"/>
                  </a:moveTo>
                  <a:lnTo>
                    <a:pt x="4402836" y="3829812"/>
                  </a:lnTo>
                </a:path>
                <a:path w="6568440" h="3830320">
                  <a:moveTo>
                    <a:pt x="5486400" y="3761232"/>
                  </a:moveTo>
                  <a:lnTo>
                    <a:pt x="5486400" y="3829812"/>
                  </a:lnTo>
                </a:path>
                <a:path w="6568440" h="3830320">
                  <a:moveTo>
                    <a:pt x="6568439" y="3761232"/>
                  </a:moveTo>
                  <a:lnTo>
                    <a:pt x="6568439" y="3829812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84885" y="4678585"/>
            <a:ext cx="44862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9330" y="4114229"/>
            <a:ext cx="54292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50,0</a:t>
            </a:r>
            <a:r>
              <a:rPr sz="1350" spc="-11" dirty="0">
                <a:latin typeface="Arial"/>
                <a:cs typeface="Arial"/>
              </a:rPr>
              <a:t>0</a:t>
            </a:r>
            <a:r>
              <a:rPr sz="1350" spc="-4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4004" y="3549777"/>
            <a:ext cx="639127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100,000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4004" y="2985326"/>
            <a:ext cx="639127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150,000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4004" y="1856804"/>
            <a:ext cx="639127" cy="7970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250,000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9525">
              <a:spcBef>
                <a:spcPts val="109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0</a:t>
            </a:r>
            <a:r>
              <a:rPr sz="1350" dirty="0">
                <a:latin typeface="Arial"/>
                <a:cs typeface="Arial"/>
              </a:rPr>
              <a:t>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76984" y="488297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2012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89658" y="488297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2013</a:t>
            </a:r>
            <a:endParaRPr sz="13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02139" y="488297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2014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14813" y="488297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2015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27486" y="488297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2016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40159" y="488297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2017</a:t>
            </a:r>
            <a:endParaRPr sz="13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4329" y="3042151"/>
            <a:ext cx="205184" cy="70389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568"/>
              </a:lnSpc>
            </a:pPr>
            <a:r>
              <a:rPr sz="1350" dirty="0">
                <a:latin typeface="Arial"/>
                <a:cs typeface="Arial"/>
              </a:rPr>
              <a:t>H</a:t>
            </a:r>
            <a:r>
              <a:rPr sz="1350" spc="-8" dirty="0">
                <a:latin typeface="Arial"/>
                <a:cs typeface="Arial"/>
              </a:rPr>
              <a:t>e</a:t>
            </a:r>
            <a:r>
              <a:rPr sz="1350" dirty="0">
                <a:latin typeface="Arial"/>
                <a:cs typeface="Arial"/>
              </a:rPr>
              <a:t>ctar</a:t>
            </a:r>
            <a:r>
              <a:rPr sz="1350" spc="-8" dirty="0">
                <a:latin typeface="Arial"/>
                <a:cs typeface="Arial"/>
              </a:rPr>
              <a:t>e</a:t>
            </a:r>
            <a:r>
              <a:rPr sz="1350" dirty="0"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668262" y="2776346"/>
            <a:ext cx="87154" cy="85725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115824" y="0"/>
                </a:moveTo>
                <a:lnTo>
                  <a:pt x="0" y="0"/>
                </a:lnTo>
                <a:lnTo>
                  <a:pt x="0" y="114300"/>
                </a:lnTo>
                <a:lnTo>
                  <a:pt x="115824" y="114300"/>
                </a:lnTo>
                <a:lnTo>
                  <a:pt x="11582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 txBox="1"/>
          <p:nvPr/>
        </p:nvSpPr>
        <p:spPr>
          <a:xfrm>
            <a:off x="6785800" y="2693479"/>
            <a:ext cx="1495425" cy="166167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4334">
              <a:lnSpc>
                <a:spcPts val="1583"/>
              </a:lnSpc>
              <a:spcBef>
                <a:spcPts val="158"/>
              </a:spcBef>
            </a:pPr>
            <a:r>
              <a:rPr sz="1350" dirty="0">
                <a:latin typeface="Arial"/>
                <a:cs typeface="Arial"/>
              </a:rPr>
              <a:t>Other </a:t>
            </a:r>
            <a:r>
              <a:rPr sz="1350" spc="-4" dirty="0">
                <a:latin typeface="Arial"/>
                <a:cs typeface="Arial"/>
              </a:rPr>
              <a:t>crops 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Set-aside</a:t>
            </a:r>
            <a:r>
              <a:rPr sz="1350" spc="-53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land </a:t>
            </a:r>
            <a:r>
              <a:rPr sz="1350" spc="-363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Horticulture 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Seed</a:t>
            </a:r>
            <a:endParaRPr sz="1350">
              <a:latin typeface="Arial"/>
              <a:cs typeface="Arial"/>
            </a:endParaRPr>
          </a:p>
          <a:p>
            <a:pPr marL="9525" marR="965359">
              <a:lnSpc>
                <a:spcPts val="1583"/>
              </a:lnSpc>
              <a:spcBef>
                <a:spcPts val="15"/>
              </a:spcBef>
            </a:pPr>
            <a:r>
              <a:rPr sz="1350" spc="-4" dirty="0">
                <a:latin typeface="Arial"/>
                <a:cs typeface="Arial"/>
              </a:rPr>
              <a:t>Roots 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P</a:t>
            </a:r>
            <a:r>
              <a:rPr sz="1350" spc="-11" dirty="0">
                <a:latin typeface="Arial"/>
                <a:cs typeface="Arial"/>
              </a:rPr>
              <a:t>u</a:t>
            </a:r>
            <a:r>
              <a:rPr sz="1350" dirty="0">
                <a:latin typeface="Arial"/>
                <a:cs typeface="Arial"/>
              </a:rPr>
              <a:t>l</a:t>
            </a:r>
            <a:r>
              <a:rPr sz="1350" spc="-4" dirty="0">
                <a:latin typeface="Arial"/>
                <a:cs typeface="Arial"/>
              </a:rPr>
              <a:t>ses</a:t>
            </a:r>
            <a:endParaRPr sz="1350">
              <a:latin typeface="Arial"/>
              <a:cs typeface="Arial"/>
            </a:endParaRPr>
          </a:p>
          <a:p>
            <a:pPr marL="9525" marR="3810">
              <a:lnSpc>
                <a:spcPts val="1583"/>
              </a:lnSpc>
              <a:spcBef>
                <a:spcPts val="4"/>
              </a:spcBef>
            </a:pPr>
            <a:r>
              <a:rPr sz="1350" spc="-4" dirty="0">
                <a:latin typeface="Arial"/>
                <a:cs typeface="Arial"/>
              </a:rPr>
              <a:t>Grass/green</a:t>
            </a:r>
            <a:r>
              <a:rPr sz="1350" spc="-26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fodder </a:t>
            </a:r>
            <a:r>
              <a:rPr sz="1350" spc="-36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Grain</a:t>
            </a:r>
            <a:endParaRPr sz="13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668262" y="2977515"/>
            <a:ext cx="87154" cy="85725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115824" y="0"/>
                </a:moveTo>
                <a:lnTo>
                  <a:pt x="0" y="0"/>
                </a:lnTo>
                <a:lnTo>
                  <a:pt x="0" y="114300"/>
                </a:lnTo>
                <a:lnTo>
                  <a:pt x="115824" y="114300"/>
                </a:lnTo>
                <a:lnTo>
                  <a:pt x="115824" y="0"/>
                </a:lnTo>
                <a:close/>
              </a:path>
            </a:pathLst>
          </a:custGeom>
          <a:solidFill>
            <a:srgbClr val="D0B8A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6668262" y="3178683"/>
            <a:ext cx="87154" cy="87154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115824" y="0"/>
                </a:moveTo>
                <a:lnTo>
                  <a:pt x="0" y="0"/>
                </a:lnTo>
                <a:lnTo>
                  <a:pt x="0" y="115824"/>
                </a:lnTo>
                <a:lnTo>
                  <a:pt x="115824" y="115824"/>
                </a:lnTo>
                <a:lnTo>
                  <a:pt x="115824" y="0"/>
                </a:lnTo>
                <a:close/>
              </a:path>
            </a:pathLst>
          </a:custGeom>
          <a:solidFill>
            <a:srgbClr val="A0F5C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6668262" y="3379851"/>
            <a:ext cx="87154" cy="87154"/>
          </a:xfrm>
          <a:custGeom>
            <a:avLst/>
            <a:gdLst/>
            <a:ahLst/>
            <a:cxnLst/>
            <a:rect l="l" t="t" r="r" b="b"/>
            <a:pathLst>
              <a:path w="116204" h="116204">
                <a:moveTo>
                  <a:pt x="115824" y="0"/>
                </a:moveTo>
                <a:lnTo>
                  <a:pt x="0" y="0"/>
                </a:lnTo>
                <a:lnTo>
                  <a:pt x="0" y="115824"/>
                </a:lnTo>
                <a:lnTo>
                  <a:pt x="115824" y="115824"/>
                </a:lnTo>
                <a:lnTo>
                  <a:pt x="115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6668262" y="3581019"/>
            <a:ext cx="87154" cy="87154"/>
          </a:xfrm>
          <a:custGeom>
            <a:avLst/>
            <a:gdLst/>
            <a:ahLst/>
            <a:cxnLst/>
            <a:rect l="l" t="t" r="r" b="b"/>
            <a:pathLst>
              <a:path w="116204" h="116204">
                <a:moveTo>
                  <a:pt x="115824" y="0"/>
                </a:moveTo>
                <a:lnTo>
                  <a:pt x="0" y="0"/>
                </a:lnTo>
                <a:lnTo>
                  <a:pt x="0" y="115823"/>
                </a:lnTo>
                <a:lnTo>
                  <a:pt x="115824" y="115823"/>
                </a:lnTo>
                <a:lnTo>
                  <a:pt x="115824" y="0"/>
                </a:lnTo>
                <a:close/>
              </a:path>
            </a:pathLst>
          </a:custGeom>
          <a:solidFill>
            <a:srgbClr val="8AC3D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6668262" y="3783330"/>
            <a:ext cx="87154" cy="85725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115824" y="0"/>
                </a:moveTo>
                <a:lnTo>
                  <a:pt x="0" y="0"/>
                </a:lnTo>
                <a:lnTo>
                  <a:pt x="0" y="114300"/>
                </a:lnTo>
                <a:lnTo>
                  <a:pt x="115824" y="114300"/>
                </a:lnTo>
                <a:lnTo>
                  <a:pt x="115824" y="0"/>
                </a:lnTo>
                <a:close/>
              </a:path>
            </a:pathLst>
          </a:custGeom>
          <a:solidFill>
            <a:srgbClr val="B0AF9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6668262" y="3984498"/>
            <a:ext cx="87154" cy="85725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115824" y="0"/>
                </a:moveTo>
                <a:lnTo>
                  <a:pt x="0" y="0"/>
                </a:lnTo>
                <a:lnTo>
                  <a:pt x="0" y="114300"/>
                </a:lnTo>
                <a:lnTo>
                  <a:pt x="115824" y="114300"/>
                </a:lnTo>
                <a:lnTo>
                  <a:pt x="115824" y="0"/>
                </a:lnTo>
                <a:close/>
              </a:path>
            </a:pathLst>
          </a:custGeom>
          <a:solidFill>
            <a:srgbClr val="0457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6668262" y="4185666"/>
            <a:ext cx="87154" cy="85725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115824" y="0"/>
                </a:moveTo>
                <a:lnTo>
                  <a:pt x="0" y="0"/>
                </a:lnTo>
                <a:lnTo>
                  <a:pt x="0" y="114300"/>
                </a:lnTo>
                <a:lnTo>
                  <a:pt x="115824" y="114300"/>
                </a:lnTo>
                <a:lnTo>
                  <a:pt x="115824" y="0"/>
                </a:lnTo>
                <a:close/>
              </a:path>
            </a:pathLst>
          </a:custGeom>
          <a:solidFill>
            <a:srgbClr val="0D7B3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 txBox="1"/>
          <p:nvPr/>
        </p:nvSpPr>
        <p:spPr>
          <a:xfrm>
            <a:off x="6598348" y="5407838"/>
            <a:ext cx="116443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latin typeface="Arial"/>
                <a:cs typeface="Arial"/>
              </a:rPr>
              <a:t>Source:</a:t>
            </a:r>
            <a:r>
              <a:rPr sz="750" spc="-23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Statistics Denmark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2" y="1239108"/>
            <a:ext cx="5255419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srgbClr val="076370"/>
                </a:solidFill>
              </a:rPr>
              <a:t>Operating</a:t>
            </a:r>
            <a:r>
              <a:rPr sz="1950" spc="-11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result</a:t>
            </a:r>
            <a:r>
              <a:rPr sz="1950" spc="4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for</a:t>
            </a:r>
            <a:r>
              <a:rPr sz="1950" spc="-4" dirty="0">
                <a:solidFill>
                  <a:srgbClr val="076370"/>
                </a:solidFill>
              </a:rPr>
              <a:t> full-time</a:t>
            </a:r>
            <a:r>
              <a:rPr sz="1950" spc="8" dirty="0">
                <a:solidFill>
                  <a:srgbClr val="076370"/>
                </a:solidFill>
              </a:rPr>
              <a:t> </a:t>
            </a:r>
            <a:r>
              <a:rPr sz="1950" dirty="0">
                <a:solidFill>
                  <a:srgbClr val="076370"/>
                </a:solidFill>
              </a:rPr>
              <a:t>crop producers</a:t>
            </a:r>
            <a:endParaRPr sz="1950"/>
          </a:p>
        </p:txBody>
      </p:sp>
      <p:grpSp>
        <p:nvGrpSpPr>
          <p:cNvPr id="3" name="object 3"/>
          <p:cNvGrpSpPr/>
          <p:nvPr/>
        </p:nvGrpSpPr>
        <p:grpSpPr>
          <a:xfrm>
            <a:off x="1184147" y="2159126"/>
            <a:ext cx="5438775" cy="2667000"/>
            <a:chOff x="1578863" y="1735835"/>
            <a:chExt cx="7251700" cy="3556000"/>
          </a:xfrm>
        </p:grpSpPr>
        <p:sp>
          <p:nvSpPr>
            <p:cNvPr id="4" name="object 4"/>
            <p:cNvSpPr/>
            <p:nvPr/>
          </p:nvSpPr>
          <p:spPr>
            <a:xfrm>
              <a:off x="1578863" y="1740407"/>
              <a:ext cx="7246620" cy="3550920"/>
            </a:xfrm>
            <a:custGeom>
              <a:avLst/>
              <a:gdLst/>
              <a:ahLst/>
              <a:cxnLst/>
              <a:rect l="l" t="t" r="r" b="b"/>
              <a:pathLst>
                <a:path w="7246620" h="3550920">
                  <a:moveTo>
                    <a:pt x="70104" y="3046475"/>
                  </a:moveTo>
                  <a:lnTo>
                    <a:pt x="7246619" y="3046475"/>
                  </a:lnTo>
                </a:path>
                <a:path w="7246620" h="3550920">
                  <a:moveTo>
                    <a:pt x="70104" y="2610611"/>
                  </a:moveTo>
                  <a:lnTo>
                    <a:pt x="7246619" y="2610611"/>
                  </a:lnTo>
                </a:path>
                <a:path w="7246620" h="3550920">
                  <a:moveTo>
                    <a:pt x="70104" y="2176272"/>
                  </a:moveTo>
                  <a:lnTo>
                    <a:pt x="7246619" y="2176272"/>
                  </a:lnTo>
                </a:path>
                <a:path w="7246620" h="3550920">
                  <a:moveTo>
                    <a:pt x="70104" y="1740407"/>
                  </a:moveTo>
                  <a:lnTo>
                    <a:pt x="7246619" y="1740407"/>
                  </a:lnTo>
                </a:path>
                <a:path w="7246620" h="3550920">
                  <a:moveTo>
                    <a:pt x="70104" y="1306067"/>
                  </a:moveTo>
                  <a:lnTo>
                    <a:pt x="7246619" y="1306067"/>
                  </a:lnTo>
                </a:path>
                <a:path w="7246620" h="3550920">
                  <a:moveTo>
                    <a:pt x="70104" y="870203"/>
                  </a:moveTo>
                  <a:lnTo>
                    <a:pt x="7246619" y="870203"/>
                  </a:lnTo>
                </a:path>
                <a:path w="7246620" h="3550920">
                  <a:moveTo>
                    <a:pt x="70104" y="435863"/>
                  </a:moveTo>
                  <a:lnTo>
                    <a:pt x="7246619" y="435863"/>
                  </a:lnTo>
                </a:path>
                <a:path w="7246620" h="3550920">
                  <a:moveTo>
                    <a:pt x="70104" y="0"/>
                  </a:moveTo>
                  <a:lnTo>
                    <a:pt x="7246619" y="0"/>
                  </a:lnTo>
                </a:path>
                <a:path w="7246620" h="3550920">
                  <a:moveTo>
                    <a:pt x="70104" y="3480816"/>
                  </a:moveTo>
                  <a:lnTo>
                    <a:pt x="70104" y="0"/>
                  </a:lnTo>
                </a:path>
                <a:path w="7246620" h="3550920">
                  <a:moveTo>
                    <a:pt x="0" y="3480816"/>
                  </a:moveTo>
                  <a:lnTo>
                    <a:pt x="70104" y="3480816"/>
                  </a:lnTo>
                </a:path>
                <a:path w="7246620" h="3550920">
                  <a:moveTo>
                    <a:pt x="0" y="3046475"/>
                  </a:moveTo>
                  <a:lnTo>
                    <a:pt x="70104" y="3046475"/>
                  </a:lnTo>
                </a:path>
                <a:path w="7246620" h="3550920">
                  <a:moveTo>
                    <a:pt x="0" y="2610611"/>
                  </a:moveTo>
                  <a:lnTo>
                    <a:pt x="70104" y="2610611"/>
                  </a:lnTo>
                </a:path>
                <a:path w="7246620" h="3550920">
                  <a:moveTo>
                    <a:pt x="0" y="2176272"/>
                  </a:moveTo>
                  <a:lnTo>
                    <a:pt x="70104" y="2176272"/>
                  </a:lnTo>
                </a:path>
                <a:path w="7246620" h="3550920">
                  <a:moveTo>
                    <a:pt x="0" y="1740407"/>
                  </a:moveTo>
                  <a:lnTo>
                    <a:pt x="70104" y="1740407"/>
                  </a:lnTo>
                </a:path>
                <a:path w="7246620" h="3550920">
                  <a:moveTo>
                    <a:pt x="0" y="1306067"/>
                  </a:moveTo>
                  <a:lnTo>
                    <a:pt x="70104" y="1306067"/>
                  </a:lnTo>
                </a:path>
                <a:path w="7246620" h="3550920">
                  <a:moveTo>
                    <a:pt x="0" y="870203"/>
                  </a:moveTo>
                  <a:lnTo>
                    <a:pt x="70104" y="870203"/>
                  </a:lnTo>
                </a:path>
                <a:path w="7246620" h="3550920">
                  <a:moveTo>
                    <a:pt x="0" y="435863"/>
                  </a:moveTo>
                  <a:lnTo>
                    <a:pt x="70104" y="435863"/>
                  </a:lnTo>
                </a:path>
                <a:path w="7246620" h="3550920">
                  <a:moveTo>
                    <a:pt x="0" y="0"/>
                  </a:moveTo>
                  <a:lnTo>
                    <a:pt x="70104" y="0"/>
                  </a:lnTo>
                </a:path>
                <a:path w="7246620" h="3550920">
                  <a:moveTo>
                    <a:pt x="70104" y="3480816"/>
                  </a:moveTo>
                  <a:lnTo>
                    <a:pt x="7246619" y="3480816"/>
                  </a:lnTo>
                </a:path>
                <a:path w="7246620" h="3550920">
                  <a:moveTo>
                    <a:pt x="70104" y="3480816"/>
                  </a:moveTo>
                  <a:lnTo>
                    <a:pt x="70104" y="3550919"/>
                  </a:lnTo>
                </a:path>
                <a:path w="7246620" h="3550920">
                  <a:moveTo>
                    <a:pt x="1094232" y="3480816"/>
                  </a:moveTo>
                  <a:lnTo>
                    <a:pt x="1094232" y="3550919"/>
                  </a:lnTo>
                </a:path>
                <a:path w="7246620" h="3550920">
                  <a:moveTo>
                    <a:pt x="2119884" y="3480816"/>
                  </a:moveTo>
                  <a:lnTo>
                    <a:pt x="2119884" y="3550919"/>
                  </a:lnTo>
                </a:path>
                <a:path w="7246620" h="3550920">
                  <a:moveTo>
                    <a:pt x="3145536" y="3480816"/>
                  </a:moveTo>
                  <a:lnTo>
                    <a:pt x="3145536" y="3550919"/>
                  </a:lnTo>
                </a:path>
                <a:path w="7246620" h="3550920">
                  <a:moveTo>
                    <a:pt x="4171188" y="3480816"/>
                  </a:moveTo>
                  <a:lnTo>
                    <a:pt x="4171188" y="3550919"/>
                  </a:lnTo>
                </a:path>
                <a:path w="7246620" h="3550920">
                  <a:moveTo>
                    <a:pt x="5196840" y="3480816"/>
                  </a:moveTo>
                  <a:lnTo>
                    <a:pt x="5196840" y="3550919"/>
                  </a:lnTo>
                </a:path>
                <a:path w="7246620" h="3550920">
                  <a:moveTo>
                    <a:pt x="6220968" y="3480816"/>
                  </a:moveTo>
                  <a:lnTo>
                    <a:pt x="6220968" y="3550919"/>
                  </a:lnTo>
                </a:path>
                <a:path w="7246620" h="3550920">
                  <a:moveTo>
                    <a:pt x="7246619" y="3480816"/>
                  </a:moveTo>
                  <a:lnTo>
                    <a:pt x="7246619" y="3550919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161794" y="3019805"/>
              <a:ext cx="6151245" cy="1327785"/>
            </a:xfrm>
            <a:custGeom>
              <a:avLst/>
              <a:gdLst/>
              <a:ahLst/>
              <a:cxnLst/>
              <a:rect l="l" t="t" r="r" b="b"/>
              <a:pathLst>
                <a:path w="6151245" h="1327785">
                  <a:moveTo>
                    <a:pt x="0" y="1158240"/>
                  </a:moveTo>
                  <a:lnTo>
                    <a:pt x="1024128" y="1158240"/>
                  </a:lnTo>
                  <a:lnTo>
                    <a:pt x="2049780" y="722376"/>
                  </a:lnTo>
                  <a:lnTo>
                    <a:pt x="3075432" y="1287780"/>
                  </a:lnTo>
                  <a:lnTo>
                    <a:pt x="4101083" y="1031748"/>
                  </a:lnTo>
                  <a:lnTo>
                    <a:pt x="5125211" y="1327404"/>
                  </a:lnTo>
                  <a:lnTo>
                    <a:pt x="6150863" y="0"/>
                  </a:lnTo>
                </a:path>
              </a:pathLst>
            </a:custGeom>
            <a:ln w="38100">
              <a:solidFill>
                <a:srgbClr val="07637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161794" y="2219705"/>
              <a:ext cx="6151245" cy="2193290"/>
            </a:xfrm>
            <a:custGeom>
              <a:avLst/>
              <a:gdLst/>
              <a:ahLst/>
              <a:cxnLst/>
              <a:rect l="l" t="t" r="r" b="b"/>
              <a:pathLst>
                <a:path w="6151245" h="2193290">
                  <a:moveTo>
                    <a:pt x="0" y="1391412"/>
                  </a:moveTo>
                  <a:lnTo>
                    <a:pt x="1024128" y="0"/>
                  </a:lnTo>
                  <a:lnTo>
                    <a:pt x="2049780" y="608076"/>
                  </a:lnTo>
                  <a:lnTo>
                    <a:pt x="3075432" y="957072"/>
                  </a:lnTo>
                  <a:lnTo>
                    <a:pt x="4101083" y="1086612"/>
                  </a:lnTo>
                  <a:lnTo>
                    <a:pt x="5125211" y="2193036"/>
                  </a:lnTo>
                  <a:lnTo>
                    <a:pt x="6150863" y="826008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9562" y="1915859"/>
            <a:ext cx="639604" cy="2975654"/>
          </a:xfrm>
          <a:prstGeom prst="rect">
            <a:avLst/>
          </a:prstGeom>
        </p:spPr>
        <p:txBody>
          <a:bodyPr vert="horz" wrap="square" lIns="0" tIns="130016" rIns="0" bIns="0" rtlCol="0">
            <a:spAutoFit/>
          </a:bodyPr>
          <a:lstStyle/>
          <a:p>
            <a:pPr marR="4286" algn="r">
              <a:spcBef>
                <a:spcPts val="1024"/>
              </a:spcBef>
            </a:pPr>
            <a:r>
              <a:rPr sz="1350" spc="-4" dirty="0">
                <a:latin typeface="Arial"/>
                <a:cs typeface="Arial"/>
              </a:rPr>
              <a:t>800,000</a:t>
            </a:r>
            <a:endParaRPr sz="1350">
              <a:latin typeface="Arial"/>
              <a:cs typeface="Arial"/>
            </a:endParaRPr>
          </a:p>
          <a:p>
            <a:pPr marR="4286" algn="r">
              <a:spcBef>
                <a:spcPts val="953"/>
              </a:spcBef>
            </a:pPr>
            <a:r>
              <a:rPr sz="1350" spc="-4" dirty="0">
                <a:latin typeface="Arial"/>
                <a:cs typeface="Arial"/>
              </a:rPr>
              <a:t>700,000</a:t>
            </a:r>
            <a:endParaRPr sz="1350">
              <a:latin typeface="Arial"/>
              <a:cs typeface="Arial"/>
            </a:endParaRPr>
          </a:p>
          <a:p>
            <a:pPr marR="4286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600,000</a:t>
            </a:r>
            <a:endParaRPr sz="1350">
              <a:latin typeface="Arial"/>
              <a:cs typeface="Arial"/>
            </a:endParaRPr>
          </a:p>
          <a:p>
            <a:pPr marR="4286" algn="r">
              <a:spcBef>
                <a:spcPts val="953"/>
              </a:spcBef>
            </a:pPr>
            <a:r>
              <a:rPr sz="1350" spc="-4" dirty="0">
                <a:latin typeface="Arial"/>
                <a:cs typeface="Arial"/>
              </a:rPr>
              <a:t>500,000</a:t>
            </a:r>
            <a:endParaRPr sz="1350">
              <a:latin typeface="Arial"/>
              <a:cs typeface="Arial"/>
            </a:endParaRPr>
          </a:p>
          <a:p>
            <a:pPr marR="4286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400,000</a:t>
            </a:r>
            <a:endParaRPr sz="1350">
              <a:latin typeface="Arial"/>
              <a:cs typeface="Arial"/>
            </a:endParaRPr>
          </a:p>
          <a:p>
            <a:pPr marR="4286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300,000</a:t>
            </a:r>
            <a:endParaRPr sz="1350">
              <a:latin typeface="Arial"/>
              <a:cs typeface="Arial"/>
            </a:endParaRPr>
          </a:p>
          <a:p>
            <a:pPr marR="4286" algn="r">
              <a:spcBef>
                <a:spcPts val="953"/>
              </a:spcBef>
            </a:pPr>
            <a:r>
              <a:rPr sz="1350" spc="-4" dirty="0">
                <a:latin typeface="Arial"/>
                <a:cs typeface="Arial"/>
              </a:rPr>
              <a:t>200,000</a:t>
            </a:r>
            <a:endParaRPr sz="1350">
              <a:latin typeface="Arial"/>
              <a:cs typeface="Arial"/>
            </a:endParaRPr>
          </a:p>
          <a:p>
            <a:pPr marR="4286" algn="r">
              <a:spcBef>
                <a:spcPts val="949"/>
              </a:spcBef>
            </a:pPr>
            <a:r>
              <a:rPr sz="1350" spc="-4" dirty="0">
                <a:latin typeface="Arial"/>
                <a:cs typeface="Arial"/>
              </a:rPr>
              <a:t>100,000</a:t>
            </a:r>
            <a:endParaRPr sz="1350">
              <a:latin typeface="Arial"/>
              <a:cs typeface="Arial"/>
            </a:endParaRPr>
          </a:p>
          <a:p>
            <a:pPr marR="3810" algn="r">
              <a:spcBef>
                <a:spcPts val="953"/>
              </a:spcBef>
            </a:pPr>
            <a:r>
              <a:rPr sz="1350" spc="-4" dirty="0">
                <a:latin typeface="Arial"/>
                <a:cs typeface="Arial"/>
              </a:rPr>
              <a:t>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0844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9797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9037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8085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97134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6373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5326" y="4852092"/>
            <a:ext cx="4005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8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25425" y="3470720"/>
            <a:ext cx="18288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8100">
            <a:solidFill>
              <a:srgbClr val="07637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7018973" y="3304127"/>
            <a:ext cx="1019651" cy="4852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19900"/>
              </a:lnSpc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Organic 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Conventi</a:t>
            </a:r>
            <a:r>
              <a:rPr sz="1350" spc="-11" dirty="0">
                <a:latin typeface="Arial"/>
                <a:cs typeface="Arial"/>
              </a:rPr>
              <a:t>o</a:t>
            </a:r>
            <a:r>
              <a:rPr sz="1350" dirty="0">
                <a:latin typeface="Arial"/>
                <a:cs typeface="Arial"/>
              </a:rPr>
              <a:t>n</a:t>
            </a:r>
            <a:r>
              <a:rPr sz="1350" spc="-4" dirty="0">
                <a:latin typeface="Arial"/>
                <a:cs typeface="Arial"/>
              </a:rPr>
              <a:t>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25425" y="3717607"/>
            <a:ext cx="18288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8" name="object 18"/>
          <p:cNvGrpSpPr/>
          <p:nvPr/>
        </p:nvGrpSpPr>
        <p:grpSpPr>
          <a:xfrm>
            <a:off x="1" y="857250"/>
            <a:ext cx="162401" cy="5143500"/>
            <a:chOff x="0" y="0"/>
            <a:chExt cx="216535" cy="6858000"/>
          </a:xfrm>
        </p:grpSpPr>
        <p:sp>
          <p:nvSpPr>
            <p:cNvPr id="19" name="object 19"/>
            <p:cNvSpPr/>
            <p:nvPr/>
          </p:nvSpPr>
          <p:spPr>
            <a:xfrm>
              <a:off x="0" y="0"/>
              <a:ext cx="216535" cy="5724525"/>
            </a:xfrm>
            <a:custGeom>
              <a:avLst/>
              <a:gdLst/>
              <a:ahLst/>
              <a:cxnLst/>
              <a:rect l="l" t="t" r="r" b="b"/>
              <a:pathLst>
                <a:path w="216535" h="5724525">
                  <a:moveTo>
                    <a:pt x="216408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216408" y="5724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9552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705855"/>
              <a:ext cx="216535" cy="1152525"/>
            </a:xfrm>
            <a:custGeom>
              <a:avLst/>
              <a:gdLst/>
              <a:ahLst/>
              <a:cxnLst/>
              <a:rect l="l" t="t" r="r" b="b"/>
              <a:pathLst>
                <a:path w="216535" h="1152525">
                  <a:moveTo>
                    <a:pt x="21640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6408" y="115214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763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3570" y="1750657"/>
            <a:ext cx="37147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Arial"/>
                <a:cs typeface="Arial"/>
              </a:rPr>
              <a:t>D</a:t>
            </a:r>
            <a:r>
              <a:rPr sz="1350" spc="-8" dirty="0">
                <a:latin typeface="Arial"/>
                <a:cs typeface="Arial"/>
              </a:rPr>
              <a:t>K</a:t>
            </a:r>
            <a:r>
              <a:rPr sz="1350" dirty="0">
                <a:latin typeface="Arial"/>
                <a:cs typeface="Arial"/>
              </a:rPr>
              <a:t>K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2870" y="2898933"/>
            <a:ext cx="226695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latin typeface="Arial"/>
                <a:cs typeface="Arial"/>
              </a:rPr>
              <a:t>Organic</a:t>
            </a:r>
            <a:r>
              <a:rPr sz="1200" spc="8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506,000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DKK</a:t>
            </a:r>
            <a:r>
              <a:rPr sz="1200" spc="-8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~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€</a:t>
            </a:r>
            <a:r>
              <a:rPr sz="1200" spc="-8" dirty="0">
                <a:latin typeface="Arial"/>
                <a:cs typeface="Arial"/>
              </a:rPr>
              <a:t> 68,000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1976" y="5491734"/>
            <a:ext cx="83867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Arial"/>
                <a:cs typeface="Arial"/>
              </a:rPr>
              <a:t>Source:</a:t>
            </a:r>
            <a:r>
              <a:rPr sz="900" spc="-5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SEGES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763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1737</Words>
  <Application>Microsoft Office PowerPoint</Application>
  <PresentationFormat>On-screen Show (4:3)</PresentationFormat>
  <Paragraphs>493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MS PGothic</vt:lpstr>
      <vt:lpstr>Arial</vt:lpstr>
      <vt:lpstr>Calibri</vt:lpstr>
      <vt:lpstr>Times New Roman</vt:lpstr>
      <vt:lpstr>Wingdings</vt:lpstr>
      <vt:lpstr>Office Theme</vt:lpstr>
      <vt:lpstr>Organic farming and food market  in Denmark</vt:lpstr>
      <vt:lpstr>Agenda</vt:lpstr>
      <vt:lpstr>Organic farming in the Danish Agriculture &amp; Food Council</vt:lpstr>
      <vt:lpstr>Organic farming and production</vt:lpstr>
      <vt:lpstr>World: Growth of the organic agricultural land</vt:lpstr>
      <vt:lpstr>Agricultural organic land in some EU-countries in 2016</vt:lpstr>
      <vt:lpstr>The organic farm land in Denmark</vt:lpstr>
      <vt:lpstr>Organic land area, by crop – incl. area under organic conversion</vt:lpstr>
      <vt:lpstr>Operating result for full-time crop producers</vt:lpstr>
      <vt:lpstr>Farming and production 2017</vt:lpstr>
      <vt:lpstr>Organic milk production</vt:lpstr>
      <vt:lpstr>Production of organic milk</vt:lpstr>
      <vt:lpstr>Operating result for full-time milk producers</vt:lpstr>
      <vt:lpstr>Organic pig production</vt:lpstr>
      <vt:lpstr>The Danish organic pigfarm</vt:lpstr>
      <vt:lpstr>Production of organic pork</vt:lpstr>
      <vt:lpstr>Operating result for full-time pig producers</vt:lpstr>
      <vt:lpstr>Organic egg production</vt:lpstr>
      <vt:lpstr>Collection of organic eggs</vt:lpstr>
      <vt:lpstr>Organic share of total agricultural production, 2017</vt:lpstr>
      <vt:lpstr>Organic food market and consumption</vt:lpstr>
      <vt:lpstr>Top 10 organic share of retail sales in 2017</vt:lpstr>
      <vt:lpstr>Denmark = World Champion in organic food</vt:lpstr>
      <vt:lpstr>Distribution of organic sales in Denmark, 2017</vt:lpstr>
      <vt:lpstr>Total sale of organic products in Denmark</vt:lpstr>
      <vt:lpstr>The ”organic stairs” in Denmark</vt:lpstr>
      <vt:lpstr>What do the Danes eat?</vt:lpstr>
      <vt:lpstr>The Organic Cuisine Labels (‘eating out’)</vt:lpstr>
      <vt:lpstr>Main reasons for buying organic food</vt:lpstr>
      <vt:lpstr>Danish organic trade</vt:lpstr>
      <vt:lpstr>Danish import and export of organic food in 2016</vt:lpstr>
      <vt:lpstr>Danish policy to promote organic farming</vt:lpstr>
      <vt:lpstr>Important elements in the Danish certification system</vt:lpstr>
      <vt:lpstr>Policy to promote organic farming</vt:lpstr>
      <vt:lpstr>Policy to promote organic farming</vt:lpstr>
      <vt:lpstr>Thank you for your attention！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farming and food market  in Denmark</dc:title>
  <dc:creator>Ejvind Pedersen</dc:creator>
  <cp:lastModifiedBy>Jovana Ciric</cp:lastModifiedBy>
  <cp:revision>1</cp:revision>
  <dcterms:created xsi:type="dcterms:W3CDTF">2021-12-02T15:50:24Z</dcterms:created>
  <dcterms:modified xsi:type="dcterms:W3CDTF">2021-12-02T15:51:08Z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2021-12-02T00:00:00Z</vt:filetime>
  </property>
</Properties>
</file>